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4" r:id="rId2"/>
    <p:sldId id="268" r:id="rId3"/>
    <p:sldId id="265" r:id="rId4"/>
    <p:sldId id="266" r:id="rId5"/>
    <p:sldId id="282" r:id="rId6"/>
    <p:sldId id="272" r:id="rId7"/>
    <p:sldId id="273" r:id="rId8"/>
    <p:sldId id="283" r:id="rId9"/>
    <p:sldId id="271" r:id="rId10"/>
    <p:sldId id="274" r:id="rId11"/>
    <p:sldId id="275" r:id="rId12"/>
    <p:sldId id="289" r:id="rId13"/>
    <p:sldId id="276" r:id="rId14"/>
    <p:sldId id="277" r:id="rId15"/>
    <p:sldId id="278" r:id="rId16"/>
    <p:sldId id="279" r:id="rId17"/>
    <p:sldId id="281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692C2-760B-48A0-A852-5BF6BA4D3059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F2BEB-697B-445E-9218-C26AE2558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1EA-2436-48CD-BE30-AD7FA4A4FC8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034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1EA-2436-48CD-BE30-AD7FA4A4FC8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769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E9F17-3509-47DF-A9CF-F8927016165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252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F2BEB-697B-445E-9218-C26AE25585D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514600"/>
            <a:ext cx="6400800" cy="266700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ПРОЕКТ: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«ВНЕДРЕНИЕ БЕРЕЖЛИВЫХ ТЕХНОЛОГИЙ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ОПТИМИЗАЦИЮ ПРОЦЕССА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ИЗОДЕЯТЕЛЬНОСТИ»</a:t>
            </a: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Светлана Васильевна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2008"/>
            <a:ext cx="8229600" cy="11967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Внедрение бережливых технологий в оптимизацию 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процесса организации изодеятельности»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1268760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sz="2000" b="1" cap="all" dirty="0">
              <a:ln w="9000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2" descr="I:\DCIM\100CANON\IMG_712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939" r="5512" b="5488"/>
          <a:stretch/>
        </p:blipFill>
        <p:spPr bwMode="auto">
          <a:xfrm>
            <a:off x="126152" y="1783357"/>
            <a:ext cx="8910344" cy="48139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16601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2009"/>
            <a:ext cx="8229600" cy="11967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«Внедрение бережливых технологий в оптимизацию 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процесса организации изодеятельности»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1124744"/>
            <a:ext cx="318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ОТИМИЗАЦИИ </a:t>
            </a:r>
            <a:endParaRPr lang="ru-RU" sz="2000" b="1" cap="all" dirty="0">
              <a:ln w="9000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I:\DCIM\100CANON\IMG_71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179"/>
          <a:stretch/>
        </p:blipFill>
        <p:spPr bwMode="auto">
          <a:xfrm>
            <a:off x="179512" y="1700808"/>
            <a:ext cx="6297488" cy="4967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29400" y="3429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29400" y="3886200"/>
            <a:ext cx="2514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Внедрена система 5С</a:t>
            </a:r>
          </a:p>
          <a:p>
            <a:endParaRPr lang="ru-RU" sz="1400" i="1" dirty="0" smtClean="0">
              <a:solidFill>
                <a:srgbClr val="C00000"/>
              </a:solidFill>
            </a:endParaRPr>
          </a:p>
          <a:p>
            <a:r>
              <a:rPr lang="ru-RU" sz="1400" i="1" dirty="0" smtClean="0">
                <a:solidFill>
                  <a:srgbClr val="C00000"/>
                </a:solidFill>
              </a:rPr>
              <a:t>Визуализировано расположение материалов в рабочей зоне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9400" y="1600200"/>
            <a:ext cx="2286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 для занятия</a:t>
            </a:r>
          </a:p>
          <a:p>
            <a:endParaRPr lang="ru-RU" sz="1400" i="1" dirty="0" smtClean="0">
              <a:solidFill>
                <a:srgbClr val="C00000"/>
              </a:solidFill>
            </a:endParaRPr>
          </a:p>
          <a:p>
            <a:r>
              <a:rPr lang="ru-RU" sz="1400" i="1" dirty="0" smtClean="0">
                <a:solidFill>
                  <a:srgbClr val="C00000"/>
                </a:solidFill>
              </a:rPr>
              <a:t>Потери времени при уборке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6629400" y="12192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6705600" y="35052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8472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28600" y="68239"/>
            <a:ext cx="8610600" cy="912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СХЕМА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РАСПОЛОЖЕНИЯ УЧЕБНОГО МАТЕРИАЛА НА РАБОЧЕМ  СТОЛЕ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66800"/>
            <a:ext cx="2590800" cy="313932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Бумага для рисования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Краски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Стакан «Непроливайка»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Палитра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Подставка для кисточек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Кисточка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Губка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48400" y="2514600"/>
            <a:ext cx="2590800" cy="175432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Пластилин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Доска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Подставка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0400" y="1371600"/>
            <a:ext cx="2667000" cy="286232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АППЛИКАЦИЯ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Бумага, картон для работы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Поднос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Ножницы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Тарелка под клей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Клей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Кисточка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Подставка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 Салфетка</a:t>
            </a:r>
          </a:p>
        </p:txBody>
      </p:sp>
      <p:pic>
        <p:nvPicPr>
          <p:cNvPr id="19" name="Объект 4"/>
          <p:cNvPicPr>
            <a:picLocks/>
          </p:cNvPicPr>
          <p:nvPr/>
        </p:nvPicPr>
        <p:blipFill rotWithShape="1">
          <a:blip r:embed="rId2" cstate="print"/>
          <a:srcRect l="13117" t="23685" r="39711" b="16907"/>
          <a:stretch/>
        </p:blipFill>
        <p:spPr bwMode="auto">
          <a:xfrm>
            <a:off x="228600" y="4343400"/>
            <a:ext cx="2667000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/>
          <p:cNvPicPr/>
          <p:nvPr/>
        </p:nvPicPr>
        <p:blipFill rotWithShape="1">
          <a:blip r:embed="rId3" cstate="print"/>
          <a:srcRect t="23233" r="33286" b="13085"/>
          <a:stretch/>
        </p:blipFill>
        <p:spPr>
          <a:xfrm>
            <a:off x="6172200" y="4343400"/>
            <a:ext cx="2698828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/>
          <p:nvPr/>
        </p:nvPicPr>
        <p:blipFill rotWithShape="1">
          <a:blip r:embed="rId4" cstate="print"/>
          <a:srcRect l="6686" t="16304" r="42223" b="33057"/>
          <a:stretch/>
        </p:blipFill>
        <p:spPr>
          <a:xfrm>
            <a:off x="3124200" y="4343400"/>
            <a:ext cx="2800908" cy="228826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8077200" y="4648200"/>
            <a:ext cx="2286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 smtClean="0"/>
              <a:t>3</a:t>
            </a:r>
            <a:endParaRPr lang="ru-RU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77000" y="17526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Созданы схемы размещения материалов на рабочих столах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7620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Ошибки при раскладывании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6019800" y="7620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6019800" y="16764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72440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35696" y="56818"/>
            <a:ext cx="489654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      </a:t>
            </a:r>
            <a:endParaRPr lang="ru-RU" sz="2000" b="1" cap="all" dirty="0">
              <a:ln w="9000" cmpd="sng">
                <a:solidFill>
                  <a:srgbClr val="C00000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C:\Users\DOU8-4\Downloads\IMG-20201102-WA0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19" r="13931" b="472"/>
          <a:stretch/>
        </p:blipFill>
        <p:spPr bwMode="auto">
          <a:xfrm>
            <a:off x="381000" y="685800"/>
            <a:ext cx="6546845" cy="49809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86600" y="3505200"/>
            <a:ext cx="2057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Изготовлены </a:t>
            </a:r>
            <a:r>
              <a:rPr lang="ru-RU" sz="1400" i="1" dirty="0" err="1" smtClean="0">
                <a:solidFill>
                  <a:srgbClr val="C00000"/>
                </a:solidFill>
              </a:rPr>
              <a:t>клеенки-теневые</a:t>
            </a:r>
            <a:r>
              <a:rPr lang="ru-RU" sz="1400" i="1" dirty="0" smtClean="0">
                <a:solidFill>
                  <a:srgbClr val="C00000"/>
                </a:solidFill>
              </a:rPr>
              <a:t> планшеты</a:t>
            </a:r>
          </a:p>
          <a:p>
            <a:endParaRPr lang="ru-RU" sz="1400" i="1" dirty="0" smtClean="0">
              <a:solidFill>
                <a:srgbClr val="C00000"/>
              </a:solidFill>
            </a:endParaRPr>
          </a:p>
          <a:p>
            <a:r>
              <a:rPr lang="ru-RU" sz="1400" i="1" dirty="0" smtClean="0">
                <a:solidFill>
                  <a:srgbClr val="C00000"/>
                </a:solidFill>
              </a:rPr>
              <a:t>Приобретены легкие столы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10400" y="990600"/>
            <a:ext cx="2286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Ошибки при раскладывании материалов</a:t>
            </a:r>
          </a:p>
          <a:p>
            <a:endParaRPr lang="ru-RU" sz="1400" i="1" dirty="0" smtClean="0">
              <a:solidFill>
                <a:srgbClr val="C00000"/>
              </a:solidFill>
            </a:endParaRPr>
          </a:p>
          <a:p>
            <a:r>
              <a:rPr lang="ru-RU" sz="1400" i="1" dirty="0" smtClean="0">
                <a:solidFill>
                  <a:srgbClr val="C00000"/>
                </a:solidFill>
              </a:rPr>
              <a:t>Большие затраты времени и усилий на расстановку столов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95536" y="89977"/>
            <a:ext cx="6386264" cy="65209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ВНЕДРЕНИЕ СИСТЕМЫ 5С</a:t>
            </a:r>
            <a:endParaRPr lang="ru-RU" sz="2000" dirty="0"/>
          </a:p>
        </p:txBody>
      </p:sp>
      <p:sp>
        <p:nvSpPr>
          <p:cNvPr id="11" name="Пятно 1 10"/>
          <p:cNvSpPr/>
          <p:nvPr/>
        </p:nvSpPr>
        <p:spPr>
          <a:xfrm>
            <a:off x="7086600" y="5334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7162800" y="31242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5957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DCIM\100CANON\IMG_71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892" t="51079" r="10754" b="12725"/>
          <a:stretch/>
        </p:blipFill>
        <p:spPr bwMode="auto">
          <a:xfrm>
            <a:off x="4211960" y="3615048"/>
            <a:ext cx="4824536" cy="3126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:\DCIM\100CANON\IMG_71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87" t="50884" r="53484" b="12393"/>
          <a:stretch/>
        </p:blipFill>
        <p:spPr bwMode="auto">
          <a:xfrm>
            <a:off x="228600" y="990600"/>
            <a:ext cx="3124200" cy="2430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I:\DCIM\100CANON\IMG_71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455" r="4280" b="15797"/>
          <a:stretch/>
        </p:blipFill>
        <p:spPr bwMode="auto">
          <a:xfrm>
            <a:off x="193077" y="4005064"/>
            <a:ext cx="3658843" cy="2637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:\DCIM\100CANON\IMG_709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13" t="-1086" r="305" b="1322"/>
          <a:stretch/>
        </p:blipFill>
        <p:spPr bwMode="auto">
          <a:xfrm>
            <a:off x="3581400" y="990600"/>
            <a:ext cx="2971800" cy="2294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57600" y="3200400"/>
            <a:ext cx="3048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Детские органайзеры       </a:t>
            </a:r>
            <a:endParaRPr lang="ru-RU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395536" y="89977"/>
            <a:ext cx="6386264" cy="65209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МЕСТА ХРАНЕНИЯ УЧЕБНОГО МАТЕРИАЛА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СРЕДСТВА ТРАНСПОРТИРОВКИ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3491716"/>
            <a:ext cx="27961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Цветные контейнеры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381000"/>
            <a:ext cx="243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Лишние перемещения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Потери времени в момент уборки</a:t>
            </a:r>
          </a:p>
          <a:p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1828800"/>
            <a:ext cx="243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Закуплены средства для транспортировки материалов к рабочим </a:t>
            </a:r>
            <a:r>
              <a:rPr lang="ru-RU" sz="1400" i="1" dirty="0" smtClean="0">
                <a:solidFill>
                  <a:srgbClr val="C00000"/>
                </a:solidFill>
              </a:rPr>
              <a:t>столам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Созданы </a:t>
            </a:r>
            <a:r>
              <a:rPr lang="ru-RU" sz="1400" i="1" dirty="0" smtClean="0">
                <a:solidFill>
                  <a:srgbClr val="C00000"/>
                </a:solidFill>
              </a:rPr>
              <a:t>стандарты хранения </a:t>
            </a:r>
            <a:r>
              <a:rPr lang="ru-RU" sz="1400" i="1" dirty="0" smtClean="0">
                <a:solidFill>
                  <a:srgbClr val="C00000"/>
                </a:solidFill>
              </a:rPr>
              <a:t>материалов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Визуализировано </a:t>
            </a:r>
            <a:r>
              <a:rPr lang="ru-RU" sz="1400" i="1" dirty="0" smtClean="0">
                <a:solidFill>
                  <a:srgbClr val="C00000"/>
                </a:solidFill>
              </a:rPr>
              <a:t>расположение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6629400" y="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6629400" y="15240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517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332656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000" b="1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МАРКИ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ОВКИ И </a:t>
            </a:r>
            <a:r>
              <a:rPr lang="ru-RU" sz="2000" b="1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РАЗМЕЩЕНИЯ КОНТЕЙНЕРОВ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629397" y="1528621"/>
            <a:ext cx="8054569" cy="3944668"/>
          </a:xfrm>
          <a:prstGeom prst="cube">
            <a:avLst/>
          </a:prstGeom>
          <a:solidFill>
            <a:srgbClr val="EDD5B5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Минус 18"/>
          <p:cNvSpPr/>
          <p:nvPr/>
        </p:nvSpPr>
        <p:spPr>
          <a:xfrm>
            <a:off x="-684584" y="3717032"/>
            <a:ext cx="9577064" cy="576064"/>
          </a:xfrm>
          <a:prstGeom prst="mathMinus">
            <a:avLst>
              <a:gd name="adj1" fmla="val 3013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инус 21"/>
          <p:cNvSpPr/>
          <p:nvPr/>
        </p:nvSpPr>
        <p:spPr>
          <a:xfrm rot="5400000">
            <a:off x="2206657" y="3727953"/>
            <a:ext cx="4010606" cy="576064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 rot="5400000">
            <a:off x="4006856" y="3727952"/>
            <a:ext cx="4010606" cy="576064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уб 24"/>
          <p:cNvSpPr/>
          <p:nvPr/>
        </p:nvSpPr>
        <p:spPr>
          <a:xfrm>
            <a:off x="895068" y="3042095"/>
            <a:ext cx="1296144" cy="834103"/>
          </a:xfrm>
          <a:prstGeom prst="cube">
            <a:avLst/>
          </a:prstGeom>
          <a:solidFill>
            <a:srgbClr val="FF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Куб 25"/>
          <p:cNvSpPr/>
          <p:nvPr/>
        </p:nvSpPr>
        <p:spPr>
          <a:xfrm>
            <a:off x="4427983" y="3042095"/>
            <a:ext cx="1296144" cy="832907"/>
          </a:xfrm>
          <a:prstGeom prst="cube">
            <a:avLst/>
          </a:prstGeom>
          <a:solidFill>
            <a:srgbClr val="FF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уб 26"/>
          <p:cNvSpPr/>
          <p:nvPr/>
        </p:nvSpPr>
        <p:spPr>
          <a:xfrm>
            <a:off x="2683696" y="4456417"/>
            <a:ext cx="1296144" cy="947563"/>
          </a:xfrm>
          <a:prstGeom prst="cube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Куб 27"/>
          <p:cNvSpPr/>
          <p:nvPr/>
        </p:nvSpPr>
        <p:spPr>
          <a:xfrm>
            <a:off x="4476081" y="4456417"/>
            <a:ext cx="1296144" cy="940868"/>
          </a:xfrm>
          <a:prstGeom prst="cub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уб 30"/>
          <p:cNvSpPr/>
          <p:nvPr/>
        </p:nvSpPr>
        <p:spPr>
          <a:xfrm>
            <a:off x="6300192" y="4456417"/>
            <a:ext cx="1296144" cy="988807"/>
          </a:xfrm>
          <a:prstGeom prst="cube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Куб 31"/>
          <p:cNvSpPr/>
          <p:nvPr/>
        </p:nvSpPr>
        <p:spPr>
          <a:xfrm>
            <a:off x="827583" y="4456417"/>
            <a:ext cx="1296144" cy="954951"/>
          </a:xfrm>
          <a:prstGeom prst="cube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Минус 33"/>
          <p:cNvSpPr/>
          <p:nvPr/>
        </p:nvSpPr>
        <p:spPr>
          <a:xfrm rot="5400000">
            <a:off x="7107661" y="4740527"/>
            <a:ext cx="617309" cy="1944215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Минус 37"/>
          <p:cNvSpPr/>
          <p:nvPr/>
        </p:nvSpPr>
        <p:spPr>
          <a:xfrm rot="5400000">
            <a:off x="543889" y="4825745"/>
            <a:ext cx="617309" cy="1737237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rot="16200000">
            <a:off x="8116884" y="4493273"/>
            <a:ext cx="567018" cy="482060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Минус 40"/>
          <p:cNvSpPr/>
          <p:nvPr/>
        </p:nvSpPr>
        <p:spPr>
          <a:xfrm rot="5400000">
            <a:off x="406456" y="3727953"/>
            <a:ext cx="4010606" cy="576064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Куб 41"/>
          <p:cNvSpPr/>
          <p:nvPr/>
        </p:nvSpPr>
        <p:spPr>
          <a:xfrm>
            <a:off x="6042386" y="3100895"/>
            <a:ext cx="544262" cy="775501"/>
          </a:xfrm>
          <a:prstGeom prst="cube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Куб 42"/>
          <p:cNvSpPr/>
          <p:nvPr/>
        </p:nvSpPr>
        <p:spPr>
          <a:xfrm>
            <a:off x="2699792" y="3042095"/>
            <a:ext cx="1296144" cy="816378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894114" y="908720"/>
            <a:ext cx="7360120" cy="4180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040520" y="1025416"/>
            <a:ext cx="335080" cy="184666"/>
          </a:xfrm>
          <a:prstGeom prst="rect">
            <a:avLst/>
          </a:prstGeom>
          <a:solidFill>
            <a:srgbClr val="FF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659319" y="957446"/>
            <a:ext cx="1143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- 2 Лепка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275856" y="1025416"/>
            <a:ext cx="335080" cy="184666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461056" y="1049779"/>
            <a:ext cx="335080" cy="184666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412303" y="957446"/>
            <a:ext cx="1587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- 1 Рисование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353517" y="933083"/>
            <a:ext cx="2721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- 3  Аппликация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Заголовок 1"/>
          <p:cNvSpPr txBox="1">
            <a:spLocks/>
          </p:cNvSpPr>
          <p:nvPr/>
        </p:nvSpPr>
        <p:spPr>
          <a:xfrm>
            <a:off x="4950042" y="3385167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2951820" y="4950820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1115870" y="4971442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>
            <a:off x="3002134" y="4925625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>
            <a:off x="6565062" y="4989096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3010214" y="3467894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1254509" y="3377037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Куб 73"/>
          <p:cNvSpPr/>
          <p:nvPr/>
        </p:nvSpPr>
        <p:spPr>
          <a:xfrm>
            <a:off x="6603193" y="3100896"/>
            <a:ext cx="544262" cy="816378"/>
          </a:xfrm>
          <a:prstGeom prst="cube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Куб 74"/>
          <p:cNvSpPr/>
          <p:nvPr/>
        </p:nvSpPr>
        <p:spPr>
          <a:xfrm>
            <a:off x="7196090" y="3116678"/>
            <a:ext cx="544262" cy="816378"/>
          </a:xfrm>
          <a:prstGeom prst="cube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267200" y="2514600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609600" y="2514600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4267200" y="4114800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2456279" y="2496158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4" name="Овал 83"/>
          <p:cNvSpPr/>
          <p:nvPr/>
        </p:nvSpPr>
        <p:spPr>
          <a:xfrm>
            <a:off x="2514600" y="4114800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5" name="Овал 84"/>
          <p:cNvSpPr/>
          <p:nvPr/>
        </p:nvSpPr>
        <p:spPr>
          <a:xfrm>
            <a:off x="6117543" y="2496158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611751" y="4121028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0" name="Овал 89"/>
          <p:cNvSpPr/>
          <p:nvPr/>
        </p:nvSpPr>
        <p:spPr>
          <a:xfrm>
            <a:off x="6103824" y="3387860"/>
            <a:ext cx="272928" cy="32163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6702031" y="3387860"/>
            <a:ext cx="272928" cy="321636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2" name="Овал 91"/>
          <p:cNvSpPr/>
          <p:nvPr/>
        </p:nvSpPr>
        <p:spPr>
          <a:xfrm>
            <a:off x="7251400" y="3377037"/>
            <a:ext cx="272928" cy="321636"/>
          </a:xfrm>
          <a:prstGeom prst="ellipse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1" name="Picture 13" descr="F:\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57" t="22836" r="62617" b="1786"/>
          <a:stretch/>
        </p:blipFill>
        <p:spPr bwMode="auto">
          <a:xfrm rot="16200000">
            <a:off x="6809628" y="1335388"/>
            <a:ext cx="460785" cy="1479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3" descr="F: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454" t="23501" r="33294" b="2175"/>
          <a:stretch/>
        </p:blipFill>
        <p:spPr bwMode="auto">
          <a:xfrm rot="16200000">
            <a:off x="4654056" y="1260260"/>
            <a:ext cx="453388" cy="1686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13" descr="F: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891" t="23712" r="4012" b="1888"/>
          <a:stretch/>
        </p:blipFill>
        <p:spPr bwMode="auto">
          <a:xfrm rot="16200000">
            <a:off x="2322884" y="1251892"/>
            <a:ext cx="462432" cy="1731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Заголовок 1"/>
          <p:cNvSpPr txBox="1">
            <a:spLocks/>
          </p:cNvSpPr>
          <p:nvPr/>
        </p:nvSpPr>
        <p:spPr>
          <a:xfrm>
            <a:off x="4847164" y="4950820"/>
            <a:ext cx="396044" cy="247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090232" y="4094863"/>
            <a:ext cx="545855" cy="329766"/>
          </a:xfrm>
          <a:prstGeom prst="ellipse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108938" y="5867980"/>
            <a:ext cx="54726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Контейнеры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теневыми планшетами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29400" y="61722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Созданы стандарты хранения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5903893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 для занятия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Потери времени при уборке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64" name="Пятно 1 63"/>
          <p:cNvSpPr/>
          <p:nvPr/>
        </p:nvSpPr>
        <p:spPr>
          <a:xfrm>
            <a:off x="0" y="55626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6" name="Облако 65"/>
          <p:cNvSpPr/>
          <p:nvPr/>
        </p:nvSpPr>
        <p:spPr>
          <a:xfrm>
            <a:off x="6629400" y="58674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9388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СХЕМА ХРАНЕНИЯ </a:t>
            </a:r>
            <a:b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УЧЕБНОГО МАТЕРИАЛА ПО 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КОНТЕЙНЕРАМ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pic>
        <p:nvPicPr>
          <p:cNvPr id="2061" name="Picture 13" descr="F: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37649" y="248351"/>
            <a:ext cx="5062547" cy="7918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3200" y="9144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Созданы стандарты хранения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914400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 для занятия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Потери времени при уборке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990600" y="9144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019800" y="9906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2831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ИНСТРУКЦИЯ ДЛЯ ВОСПИТАННИКОВ ДОУ ПО ПРАВИЛАМ ПОДГОТОВКИ И УБОРКИ УЧЕБНОГО МАТЕРИАЛА ПО ИЗОДЕЯТЕЛЬНОСТИ (рисование красками)</a:t>
            </a:r>
            <a:br>
              <a:rPr lang="ru-RU" sz="1800" b="1" dirty="0" smtClean="0"/>
            </a:b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0" y="685800"/>
            <a:ext cx="4317876" cy="566124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100" dirty="0" smtClean="0"/>
              <a:t>1.1. При подготовке к занятию по рисованию, дежурные:</a:t>
            </a:r>
          </a:p>
          <a:p>
            <a:pPr>
              <a:buNone/>
            </a:pPr>
            <a:r>
              <a:rPr lang="ru-RU" sz="3100" dirty="0" smtClean="0"/>
              <a:t>- берут органайзеры,  подвозят их по очереди  к центру изобразительной деятельности и останавливаются в специально отведенном месте, где хранится учебный материал;</a:t>
            </a:r>
          </a:p>
          <a:p>
            <a:pPr>
              <a:buNone/>
            </a:pPr>
            <a:r>
              <a:rPr lang="ru-RU" sz="3100" dirty="0" smtClean="0"/>
              <a:t>- берут красный контейнер и ставят его  на органайзер;</a:t>
            </a:r>
          </a:p>
          <a:p>
            <a:pPr>
              <a:buNone/>
            </a:pPr>
            <a:r>
              <a:rPr lang="ru-RU" sz="3100" dirty="0" smtClean="0"/>
              <a:t>- везут органайзеры к рабочим столам. </a:t>
            </a:r>
          </a:p>
          <a:p>
            <a:pPr>
              <a:buNone/>
            </a:pPr>
            <a:r>
              <a:rPr lang="ru-RU" sz="3100" dirty="0" smtClean="0"/>
              <a:t>1.2 . Дежурные начинают движение: </a:t>
            </a:r>
          </a:p>
          <a:p>
            <a:pPr>
              <a:buNone/>
            </a:pPr>
            <a:r>
              <a:rPr lang="ru-RU" sz="3100" dirty="0" smtClean="0"/>
              <a:t>- первая пара дежурных двигается по направлению к столам  против часовой стрелки и начинает накрывать 1 ряд;</a:t>
            </a:r>
          </a:p>
          <a:p>
            <a:pPr>
              <a:buNone/>
            </a:pPr>
            <a:r>
              <a:rPr lang="ru-RU" sz="3100" dirty="0" smtClean="0"/>
              <a:t>- вторая пара дежурных двигается против часовой стрелки и  накрывают 2 ряд.</a:t>
            </a:r>
          </a:p>
          <a:p>
            <a:pPr>
              <a:buNone/>
            </a:pPr>
            <a:r>
              <a:rPr lang="ru-RU" sz="3100" dirty="0" smtClean="0"/>
              <a:t>1.3. Дежурные накрывают столы,  раскладывая принадлежности на теневые планшеты в соответствии с изображением силуэтов.</a:t>
            </a:r>
          </a:p>
          <a:p>
            <a:pPr>
              <a:buNone/>
            </a:pPr>
            <a:r>
              <a:rPr lang="ru-RU" sz="3100" dirty="0" smtClean="0"/>
              <a:t>1.4. Первые дежурные раскладывают из красного контейнера: краски (карандаши), стаканчики для воды.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645025" y="685800"/>
            <a:ext cx="4498975" cy="56612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1.5. Вторые дежурные раскладывают из красного контейнера: палитры, губки, подставки, кисточки.</a:t>
            </a:r>
          </a:p>
          <a:p>
            <a:pPr>
              <a:buNone/>
            </a:pPr>
            <a:r>
              <a:rPr lang="ru-RU" dirty="0" smtClean="0"/>
              <a:t>1.6. Дежурные отвозят органайзеры в назначенное место (уголок ИЗО)</a:t>
            </a:r>
          </a:p>
          <a:p>
            <a:pPr>
              <a:buNone/>
            </a:pPr>
            <a:r>
              <a:rPr lang="ru-RU" dirty="0" smtClean="0"/>
              <a:t>1.7. После окончания занятия, дежурные берут органайзеры  и везут их к рабочим столам:</a:t>
            </a:r>
          </a:p>
          <a:p>
            <a:pPr>
              <a:buNone/>
            </a:pPr>
            <a:r>
              <a:rPr lang="ru-RU" dirty="0" smtClean="0"/>
              <a:t>- первая пара дежурных двигается по направлению к столам  против часовой стрелки к первому ряду и начинает убирать учебный материал в контейнеры в том же порядке, что и раскладывали;</a:t>
            </a:r>
          </a:p>
          <a:p>
            <a:pPr>
              <a:buNone/>
            </a:pPr>
            <a:r>
              <a:rPr lang="ru-RU" dirty="0" smtClean="0"/>
              <a:t>- вторая пара дежурных двигается против часовой стрелки и  убирает учебный материал в том же порядке, что и раскладывали во 2 ряду.</a:t>
            </a:r>
          </a:p>
          <a:p>
            <a:pPr>
              <a:buNone/>
            </a:pPr>
            <a:r>
              <a:rPr lang="ru-RU" i="1" dirty="0" smtClean="0"/>
              <a:t>(При сборе загрязненных материалов используют отдельный контейнер)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1.8. Дежурные везут органайзеры в уголок </a:t>
            </a:r>
            <a:r>
              <a:rPr lang="ru-RU" dirty="0" err="1" smtClean="0"/>
              <a:t>изодеятельности</a:t>
            </a:r>
            <a:r>
              <a:rPr lang="ru-RU" dirty="0" smtClean="0"/>
              <a:t> и ставят контейнеры с учебным материалом в шкаф в соответствии со схемой.</a:t>
            </a:r>
          </a:p>
          <a:p>
            <a:pPr>
              <a:buNone/>
            </a:pPr>
            <a:r>
              <a:rPr lang="ru-RU" dirty="0" smtClean="0"/>
              <a:t>1.9. Органайзеры убирают в уголок ИЗО.</a:t>
            </a:r>
          </a:p>
          <a:p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4800600" y="61722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0" y="6172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Создан алгоритм подготовки и уборки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60960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Потери времени при раскладывании и уборке материалов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28600" y="60198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Скругленный прямоугольник 81"/>
          <p:cNvSpPr/>
          <p:nvPr/>
        </p:nvSpPr>
        <p:spPr>
          <a:xfrm>
            <a:off x="4267200" y="2438400"/>
            <a:ext cx="626825" cy="1331174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 rot="10800000">
            <a:off x="1905000" y="2438400"/>
            <a:ext cx="626825" cy="133012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 rot="10800000">
            <a:off x="5486400" y="2438400"/>
            <a:ext cx="644073" cy="1316782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-27384"/>
            <a:ext cx="9144000" cy="989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СХЕМА РАСПОЛОЖЕНИЯ РАБОЧИХ МЕСТ (СТОЛОВ) ДЛЯ ВОСПИТАННИКОВ </a:t>
            </a:r>
            <a:br>
              <a:rPr lang="ru-RU" sz="1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551A8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48000" y="2438400"/>
            <a:ext cx="626825" cy="1315256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0" y="28194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71800" y="28194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91000" y="28194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10200" y="28194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16200000">
            <a:off x="6526375" y="3550504"/>
            <a:ext cx="1229612" cy="30777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Мольберт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2633466" y="921651"/>
            <a:ext cx="2410145" cy="653957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063359" y="903132"/>
            <a:ext cx="2410145" cy="672476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831111" y="94985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шкаф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23778" y="949854"/>
            <a:ext cx="207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шкаф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Куб 67"/>
          <p:cNvSpPr/>
          <p:nvPr/>
        </p:nvSpPr>
        <p:spPr>
          <a:xfrm>
            <a:off x="7522882" y="1664684"/>
            <a:ext cx="570414" cy="70866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Куб 68"/>
          <p:cNvSpPr/>
          <p:nvPr/>
        </p:nvSpPr>
        <p:spPr>
          <a:xfrm>
            <a:off x="8106531" y="1650530"/>
            <a:ext cx="570414" cy="70866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7770917" y="1152144"/>
            <a:ext cx="94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ru-RU" sz="1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органайзера</a:t>
            </a:r>
            <a:endParaRPr lang="ru-RU" sz="1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122829" y="187850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7612276" y="188175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67200" y="4267200"/>
            <a:ext cx="626825" cy="1331174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 rot="10800000">
            <a:off x="1905000" y="4267200"/>
            <a:ext cx="626825" cy="133012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 rot="10800000">
            <a:off x="5486400" y="4267200"/>
            <a:ext cx="644073" cy="1330124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048000" y="4267200"/>
            <a:ext cx="626825" cy="1315256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05000" y="4648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971800" y="46482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91000" y="46482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10200" y="4648200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7086600" y="5562600"/>
            <a:ext cx="2057400" cy="129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i="1" dirty="0" smtClean="0">
                <a:solidFill>
                  <a:srgbClr val="C00000"/>
                </a:solidFill>
              </a:rPr>
              <a:t>Создан стандарт расстановки мебели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10400" y="48006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Лишние перемещения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46" name="Облако 45"/>
          <p:cNvSpPr/>
          <p:nvPr/>
        </p:nvSpPr>
        <p:spPr>
          <a:xfrm>
            <a:off x="6629400" y="55626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47" name="Пятно 1 46"/>
          <p:cNvSpPr/>
          <p:nvPr/>
        </p:nvSpPr>
        <p:spPr>
          <a:xfrm>
            <a:off x="6629400" y="47244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87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37400407"/>
              </p:ext>
            </p:extLst>
          </p:nvPr>
        </p:nvGraphicFramePr>
        <p:xfrm>
          <a:off x="133121" y="166940"/>
          <a:ext cx="8928992" cy="6006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58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81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0488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КАРТОЧКА ПРОЕКТА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«Внедрение бережливых технологий в  оптимизацию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процесса организации  изодеятельности»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endParaRPr lang="en-US" sz="105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____            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</a:t>
                      </a:r>
                      <a:r>
                        <a:rPr lang="ru-RU" sz="1000" b="1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Е.В. </a:t>
                      </a:r>
                      <a:r>
                        <a:rPr lang="ru-RU" sz="10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000" b="1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«_______» ___________20___г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61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ВОВЛЕЧЕННЫЕ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ЛИЦА И РАМКИ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ОБОСНОВАНИЕ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ВЫБОРА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7766">
                <a:tc gridSpan="3">
                  <a:txBody>
                    <a:bodyPr/>
                    <a:lstStyle/>
                    <a:p>
                      <a:pPr marL="82550" indent="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Заказчики процесса —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педагоги,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дети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2550" indent="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Периметр проекта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групповая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комната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ДОУ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Починковского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детского сада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№8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(рабочие места педагога и воспитанника).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2550" indent="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Владелец процесса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Е.В.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2550" indent="0"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Починковского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детского сада №8,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С.В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2550" indent="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Команда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проекта: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Е.В.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С.В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руководитель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О.К.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Гильманшина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учитель-логопед О.В.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хозяйственной части Н.В.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77788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Ключевой риск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невыполнение СанПиН по продолжительности НОД. Нарушение последующих режимных моментов.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Проблемы: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Длительный поиск материалов для занятия 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Большие потери времени при раскладывании материалов на рабочие столы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Ошибки при раскладывании материалов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Лишние перемещения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Потеря времени в момент уборки учебного материала</a:t>
                      </a:r>
                    </a:p>
                    <a:p>
                      <a:pPr marL="777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Большие затраты времени и усилий на перестановку столов</a:t>
                      </a: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498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ПЛАНОВЫЙ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КЛЮЧЕВЫЕ СОБЫТИЯ 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1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5725" indent="0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Старт проекта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02.03.2020г.</a:t>
                      </a: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Диагностика и определение целевого состояния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02.03.- 13.03.2020: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разработка карты текущего состояния —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16.03.- 20.03.2020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разработка карты  целевого состояния —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23.03.- 27.03.2020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Внедрение улучшений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30.03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29.05.2020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совещание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защите подходов внедрения —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02.06.2020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lvl="0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результата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закрытие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проекта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1.06.20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26.06.2020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indent="0"/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завершающее совещание - 29.06.2020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71975">
                <a:tc>
                  <a:txBody>
                    <a:bodyPr/>
                    <a:lstStyle/>
                    <a:p>
                      <a:pPr marL="177800" indent="-88900" algn="just">
                        <a:buAutoNum type="arabicPeriod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времени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подготовку 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занятию </a:t>
                      </a:r>
                      <a:endParaRPr lang="ru-RU" sz="12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7800" indent="-88900" algn="just">
                        <a:buAutoNum type="arabicPeriod"/>
                      </a:pP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времени уборки 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учебного материала.</a:t>
                      </a:r>
                    </a:p>
                    <a:p>
                      <a:pPr marL="177800" indent="-88900" algn="just">
                        <a:buAutoNum type="arabicPeriod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количества перемещений при подготовке к занятию и уборке учебного материала</a:t>
                      </a:r>
                    </a:p>
                    <a:p>
                      <a:pPr marL="177800" indent="-88900" algn="just">
                        <a:buAutoNum type="arabicPeriod"/>
                      </a:pP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количества ошибок при подготовке к занятию</a:t>
                      </a: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мин.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мин.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шага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8-12 ошибок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мин.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мин.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шагов</a:t>
                      </a:r>
                    </a:p>
                    <a:p>
                      <a:pPr algn="ctr"/>
                      <a:endParaRPr lang="ru-RU" sz="12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 ошибок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23396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Карта текущего состояния процесса «Подготовка к занятию и уборка учебного материала»</a:t>
            </a:r>
            <a:endParaRPr lang="ru-RU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5385"/>
          <a:stretch>
            <a:fillRect/>
          </a:stretch>
        </p:blipFill>
        <p:spPr bwMode="auto">
          <a:xfrm>
            <a:off x="0" y="1676400"/>
            <a:ext cx="914399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934200" y="5715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ВПП = 42 мин.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Карта текущего состояния процесса «Подготовка к занятию и уборка учебного материала»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Круговая стрелка 173"/>
          <p:cNvSpPr/>
          <p:nvPr/>
        </p:nvSpPr>
        <p:spPr>
          <a:xfrm rot="13620576" flipV="1">
            <a:off x="5356973" y="2057807"/>
            <a:ext cx="942277" cy="521001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1052736"/>
            <a:ext cx="2410145" cy="72008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323528" y="71046"/>
            <a:ext cx="8373616" cy="98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Диаграмма «Спагетти» текущего состояния процесса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«ПОДГОТОВКА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УЧЕБНОГО МАТЕРИАЛА К ЗАНЯТИЮ»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052736"/>
            <a:ext cx="2410145" cy="72008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41149" y="4691721"/>
            <a:ext cx="1549497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2497" y="2737688"/>
            <a:ext cx="1559043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6227" y="4691721"/>
            <a:ext cx="1549497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88123" y="2675497"/>
            <a:ext cx="1549497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508104" y="2692208"/>
            <a:ext cx="9547" cy="14568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508104" y="4708432"/>
            <a:ext cx="9547" cy="14568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06269" y="4708432"/>
            <a:ext cx="9547" cy="14568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853325" y="2692208"/>
            <a:ext cx="9547" cy="14568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979712" y="112474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шкаф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80112" y="1124744"/>
            <a:ext cx="207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шкаф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33482" y="2977788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82809" y="2976433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9815" y="5138028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2044" y="3010391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40843" y="3002912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47674" y="5099725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20975" y="5137729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46338" y="5120221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696200" y="2209800"/>
            <a:ext cx="1229612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0" y="1447800"/>
            <a:ext cx="1387237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Воспитанники</a:t>
            </a:r>
          </a:p>
        </p:txBody>
      </p:sp>
      <p:sp>
        <p:nvSpPr>
          <p:cNvPr id="73" name="Пятно 1 72"/>
          <p:cNvSpPr/>
          <p:nvPr/>
        </p:nvSpPr>
        <p:spPr>
          <a:xfrm>
            <a:off x="0" y="4495800"/>
            <a:ext cx="398380" cy="39506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494289" y="2583112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2" name="Скругленный прямоугольник 121"/>
          <p:cNvSpPr/>
          <p:nvPr/>
        </p:nvSpPr>
        <p:spPr>
          <a:xfrm rot="5400000">
            <a:off x="6704840" y="4492571"/>
            <a:ext cx="1379002" cy="403989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 rot="16200000">
            <a:off x="6748564" y="4604521"/>
            <a:ext cx="1229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Мольберт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7071303" y="3187715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1,2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6663632" y="213285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1905000" y="2286000"/>
            <a:ext cx="445956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C000"/>
                </a:solidFill>
              </a:rPr>
              <a:t>1,2</a:t>
            </a:r>
            <a:endParaRPr lang="ru-RU" sz="1600" b="1" dirty="0">
              <a:solidFill>
                <a:srgbClr val="FFC000"/>
              </a:solidFill>
            </a:endParaRPr>
          </a:p>
        </p:txBody>
      </p:sp>
      <p:sp>
        <p:nvSpPr>
          <p:cNvPr id="191" name="Прямоугольник 190"/>
          <p:cNvSpPr/>
          <p:nvPr/>
        </p:nvSpPr>
        <p:spPr>
          <a:xfrm>
            <a:off x="4499162" y="3746099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10" name="Прямоугольник 209"/>
          <p:cNvSpPr/>
          <p:nvPr/>
        </p:nvSpPr>
        <p:spPr>
          <a:xfrm>
            <a:off x="3744844" y="3501008"/>
            <a:ext cx="467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" name="Круговая стрелка 2"/>
          <p:cNvSpPr/>
          <p:nvPr/>
        </p:nvSpPr>
        <p:spPr>
          <a:xfrm rot="9919066" flipV="1">
            <a:off x="6580656" y="2965743"/>
            <a:ext cx="2160228" cy="494957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2" name="Круговая стрелка 81"/>
          <p:cNvSpPr/>
          <p:nvPr/>
        </p:nvSpPr>
        <p:spPr>
          <a:xfrm rot="8984198">
            <a:off x="5391892" y="3625534"/>
            <a:ext cx="1245665" cy="665540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3" name="Круговая стрелка 82"/>
          <p:cNvSpPr/>
          <p:nvPr/>
        </p:nvSpPr>
        <p:spPr>
          <a:xfrm rot="1231703">
            <a:off x="324078" y="2280947"/>
            <a:ext cx="1788107" cy="43374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5" name="Круговая стрелка 84"/>
          <p:cNvSpPr/>
          <p:nvPr/>
        </p:nvSpPr>
        <p:spPr>
          <a:xfrm rot="7239409">
            <a:off x="5111658" y="2967932"/>
            <a:ext cx="3543264" cy="571987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6" name="Круговая стрелка 85"/>
          <p:cNvSpPr/>
          <p:nvPr/>
        </p:nvSpPr>
        <p:spPr>
          <a:xfrm rot="15199622" flipV="1">
            <a:off x="2641354" y="4380212"/>
            <a:ext cx="510527" cy="187851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7" name="Круговая стрелка 86"/>
          <p:cNvSpPr/>
          <p:nvPr/>
        </p:nvSpPr>
        <p:spPr>
          <a:xfrm rot="16914103">
            <a:off x="3169548" y="2806626"/>
            <a:ext cx="3496483" cy="616811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8" name="Круговая стрелка 87"/>
          <p:cNvSpPr/>
          <p:nvPr/>
        </p:nvSpPr>
        <p:spPr>
          <a:xfrm rot="10800000">
            <a:off x="2692758" y="3915376"/>
            <a:ext cx="2934511" cy="521736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902303" y="3913271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6" name="Круговая стрелка 95"/>
          <p:cNvSpPr/>
          <p:nvPr/>
        </p:nvSpPr>
        <p:spPr>
          <a:xfrm rot="8787132" flipV="1">
            <a:off x="3275413" y="2952106"/>
            <a:ext cx="2267158" cy="661751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7" name="Круговая стрелка 96"/>
          <p:cNvSpPr/>
          <p:nvPr/>
        </p:nvSpPr>
        <p:spPr>
          <a:xfrm rot="10800000" flipV="1">
            <a:off x="3429282" y="2447315"/>
            <a:ext cx="2923959" cy="610148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8" name="Круговая стрелка 97"/>
          <p:cNvSpPr/>
          <p:nvPr/>
        </p:nvSpPr>
        <p:spPr>
          <a:xfrm rot="5400000">
            <a:off x="2458648" y="3407877"/>
            <a:ext cx="2278491" cy="644075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454064" y="224455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03" name="Круговая стрелка 102"/>
          <p:cNvSpPr/>
          <p:nvPr/>
        </p:nvSpPr>
        <p:spPr>
          <a:xfrm rot="1037184">
            <a:off x="3570354" y="4676217"/>
            <a:ext cx="1221188" cy="378989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306417" y="5687749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05" name="Круговая стрелка 104"/>
          <p:cNvSpPr/>
          <p:nvPr/>
        </p:nvSpPr>
        <p:spPr>
          <a:xfrm>
            <a:off x="2941203" y="4462373"/>
            <a:ext cx="2558416" cy="451612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2915816" y="42210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2" name="Круговая стрелка 111"/>
          <p:cNvSpPr/>
          <p:nvPr/>
        </p:nvSpPr>
        <p:spPr>
          <a:xfrm rot="8787132">
            <a:off x="5970743" y="2093048"/>
            <a:ext cx="1798338" cy="392165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5208385" y="2084111"/>
            <a:ext cx="467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3958740" y="2778017"/>
            <a:ext cx="467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16" name="Круговая стрелка 115"/>
          <p:cNvSpPr/>
          <p:nvPr/>
        </p:nvSpPr>
        <p:spPr>
          <a:xfrm rot="5400000">
            <a:off x="2769848" y="4116183"/>
            <a:ext cx="1834194" cy="747861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9" name="Круговая стрелка 118"/>
          <p:cNvSpPr/>
          <p:nvPr/>
        </p:nvSpPr>
        <p:spPr>
          <a:xfrm rot="17057222" flipV="1">
            <a:off x="4783825" y="1924419"/>
            <a:ext cx="1112624" cy="509156"/>
          </a:xfrm>
          <a:prstGeom prst="circularArrow">
            <a:avLst>
              <a:gd name="adj1" fmla="val 12500"/>
              <a:gd name="adj2" fmla="val 840379"/>
              <a:gd name="adj3" fmla="val 20457681"/>
              <a:gd name="adj4" fmla="val 10800000"/>
              <a:gd name="adj5" fmla="val 125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3556963">
            <a:off x="6476790" y="3392610"/>
            <a:ext cx="205501" cy="17128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20" name="Равнобедренный треугольник 119"/>
          <p:cNvSpPr/>
          <p:nvPr/>
        </p:nvSpPr>
        <p:spPr>
          <a:xfrm rot="6230789">
            <a:off x="5204968" y="4565203"/>
            <a:ext cx="240390" cy="169253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20996242">
            <a:off x="7627032" y="1711536"/>
            <a:ext cx="242738" cy="16920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26" name="Равнобедренный треугольник 125"/>
          <p:cNvSpPr/>
          <p:nvPr/>
        </p:nvSpPr>
        <p:spPr>
          <a:xfrm rot="7070337">
            <a:off x="4601244" y="4923464"/>
            <a:ext cx="263531" cy="17234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32" name="Равнобедренный треугольник 131"/>
          <p:cNvSpPr/>
          <p:nvPr/>
        </p:nvSpPr>
        <p:spPr>
          <a:xfrm rot="2409678">
            <a:off x="5134311" y="1416727"/>
            <a:ext cx="238427" cy="30176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34" name="Круговая стрелка 133"/>
          <p:cNvSpPr/>
          <p:nvPr/>
        </p:nvSpPr>
        <p:spPr>
          <a:xfrm rot="2340430">
            <a:off x="3620824" y="5427259"/>
            <a:ext cx="1221188" cy="378989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7" name="Круговая стрелка 136"/>
          <p:cNvSpPr/>
          <p:nvPr/>
        </p:nvSpPr>
        <p:spPr>
          <a:xfrm rot="8769422">
            <a:off x="5651987" y="5425288"/>
            <a:ext cx="1915733" cy="58235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1547795"/>
              <a:gd name="adj5" fmla="val 125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8" name="Равнобедренный треугольник 137"/>
          <p:cNvSpPr/>
          <p:nvPr/>
        </p:nvSpPr>
        <p:spPr>
          <a:xfrm rot="4124499">
            <a:off x="7155064" y="5311817"/>
            <a:ext cx="215939" cy="28243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6516216" y="60212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7" name="Равнобедренный треугольник 146"/>
          <p:cNvSpPr/>
          <p:nvPr/>
        </p:nvSpPr>
        <p:spPr>
          <a:xfrm rot="7070337">
            <a:off x="4579716" y="5882552"/>
            <a:ext cx="263531" cy="17234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48" name="Равнобедренный треугольник 147"/>
          <p:cNvSpPr/>
          <p:nvPr/>
        </p:nvSpPr>
        <p:spPr>
          <a:xfrm rot="7880379">
            <a:off x="1956757" y="2726370"/>
            <a:ext cx="277147" cy="263181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49" name="Круговая стрелка 148"/>
          <p:cNvSpPr/>
          <p:nvPr/>
        </p:nvSpPr>
        <p:spPr>
          <a:xfrm rot="3012838" flipV="1">
            <a:off x="1798144" y="3781818"/>
            <a:ext cx="1249515" cy="617183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1" name="Круговая стрелка 150"/>
          <p:cNvSpPr/>
          <p:nvPr/>
        </p:nvSpPr>
        <p:spPr>
          <a:xfrm rot="10800000" flipV="1">
            <a:off x="2411761" y="4374934"/>
            <a:ext cx="3345182" cy="411851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2416083" y="4164785"/>
            <a:ext cx="288862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56" name="Круговая стрелка 155"/>
          <p:cNvSpPr/>
          <p:nvPr/>
        </p:nvSpPr>
        <p:spPr>
          <a:xfrm rot="6659691">
            <a:off x="5490449" y="2740294"/>
            <a:ext cx="2678301" cy="432444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7" name="Круговая стрелка 156"/>
          <p:cNvSpPr/>
          <p:nvPr/>
        </p:nvSpPr>
        <p:spPr>
          <a:xfrm rot="8574074" flipV="1">
            <a:off x="3203773" y="2096987"/>
            <a:ext cx="1000126" cy="426840"/>
          </a:xfrm>
          <a:prstGeom prst="circular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4084351" y="4758409"/>
            <a:ext cx="3697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60" name="Круговая стрелка 159"/>
          <p:cNvSpPr/>
          <p:nvPr/>
        </p:nvSpPr>
        <p:spPr>
          <a:xfrm rot="9025653">
            <a:off x="5632566" y="4211950"/>
            <a:ext cx="647832" cy="383564"/>
          </a:xfrm>
          <a:prstGeom prst="circular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5627269" y="4293096"/>
            <a:ext cx="394147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63" name="Равнобедренный треугольник 162"/>
          <p:cNvSpPr/>
          <p:nvPr/>
        </p:nvSpPr>
        <p:spPr>
          <a:xfrm rot="11071568" flipH="1" flipV="1">
            <a:off x="7199881" y="1709966"/>
            <a:ext cx="245684" cy="200692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6732240" y="2636912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166" name="Круговая стрелка 165"/>
          <p:cNvSpPr/>
          <p:nvPr/>
        </p:nvSpPr>
        <p:spPr>
          <a:xfrm flipV="1">
            <a:off x="3059833" y="1484784"/>
            <a:ext cx="4132512" cy="63465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7" name="Равнобедренный треугольник 166"/>
          <p:cNvSpPr/>
          <p:nvPr/>
        </p:nvSpPr>
        <p:spPr>
          <a:xfrm rot="3669729">
            <a:off x="7011607" y="1704805"/>
            <a:ext cx="167816" cy="268527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69" name="Равнобедренный треугольник 168"/>
          <p:cNvSpPr/>
          <p:nvPr/>
        </p:nvSpPr>
        <p:spPr>
          <a:xfrm rot="17583626">
            <a:off x="2980208" y="1671677"/>
            <a:ext cx="238886" cy="281317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70" name="Равнобедренный треугольник 169"/>
          <p:cNvSpPr/>
          <p:nvPr/>
        </p:nvSpPr>
        <p:spPr>
          <a:xfrm rot="11999591">
            <a:off x="3240979" y="2498317"/>
            <a:ext cx="201957" cy="252792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4499577" y="170080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175" name="Равнобедренный треугольник 174"/>
          <p:cNvSpPr/>
          <p:nvPr/>
        </p:nvSpPr>
        <p:spPr>
          <a:xfrm rot="10955713">
            <a:off x="6038192" y="2451290"/>
            <a:ext cx="184053" cy="37309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76" name="Круговая стрелка 175"/>
          <p:cNvSpPr/>
          <p:nvPr/>
        </p:nvSpPr>
        <p:spPr>
          <a:xfrm rot="5400000" flipV="1">
            <a:off x="2795299" y="3491213"/>
            <a:ext cx="3559659" cy="63226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8" name="Равнобедренный треугольник 177"/>
          <p:cNvSpPr/>
          <p:nvPr/>
        </p:nvSpPr>
        <p:spPr>
          <a:xfrm rot="19612981" flipH="1" flipV="1">
            <a:off x="4469106" y="5290988"/>
            <a:ext cx="240448" cy="443361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79" name="Круговая стрелка 178"/>
          <p:cNvSpPr/>
          <p:nvPr/>
        </p:nvSpPr>
        <p:spPr>
          <a:xfrm rot="5870710">
            <a:off x="2087044" y="3632602"/>
            <a:ext cx="3850427" cy="610145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0" name="Равнобедренный треугольник 179"/>
          <p:cNvSpPr/>
          <p:nvPr/>
        </p:nvSpPr>
        <p:spPr>
          <a:xfrm rot="2374706" flipH="1" flipV="1">
            <a:off x="3703454" y="5518585"/>
            <a:ext cx="158293" cy="388317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83" name="Равнобедренный треугольник 182"/>
          <p:cNvSpPr/>
          <p:nvPr/>
        </p:nvSpPr>
        <p:spPr>
          <a:xfrm rot="13085793" flipH="1" flipV="1">
            <a:off x="6148451" y="4173252"/>
            <a:ext cx="170641" cy="267291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3463078" y="2119442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6,7</a:t>
            </a:r>
          </a:p>
        </p:txBody>
      </p:sp>
      <p:sp>
        <p:nvSpPr>
          <p:cNvPr id="185" name="Прямоугольник 184"/>
          <p:cNvSpPr/>
          <p:nvPr/>
        </p:nvSpPr>
        <p:spPr>
          <a:xfrm>
            <a:off x="5579625" y="2132855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6,7</a:t>
            </a:r>
          </a:p>
        </p:txBody>
      </p:sp>
      <p:sp>
        <p:nvSpPr>
          <p:cNvPr id="186" name="Прямоугольник 185"/>
          <p:cNvSpPr/>
          <p:nvPr/>
        </p:nvSpPr>
        <p:spPr>
          <a:xfrm>
            <a:off x="4328697" y="3212635"/>
            <a:ext cx="3417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</a:t>
            </a:r>
          </a:p>
          <a:p>
            <a:pPr algn="ctr"/>
            <a:r>
              <a:rPr lang="ru-RU" sz="1600" b="1" dirty="0">
                <a:solidFill>
                  <a:srgbClr val="FFC000"/>
                </a:solidFill>
              </a:rPr>
              <a:t>7</a:t>
            </a:r>
          </a:p>
        </p:txBody>
      </p:sp>
      <p:sp>
        <p:nvSpPr>
          <p:cNvPr id="187" name="Прямоугольник 186"/>
          <p:cNvSpPr/>
          <p:nvPr/>
        </p:nvSpPr>
        <p:spPr>
          <a:xfrm>
            <a:off x="3931553" y="3283282"/>
            <a:ext cx="4606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</a:t>
            </a:r>
          </a:p>
          <a:p>
            <a:pPr algn="ctr"/>
            <a:r>
              <a:rPr lang="ru-RU" sz="1600" b="1" dirty="0">
                <a:solidFill>
                  <a:srgbClr val="FFC000"/>
                </a:solidFill>
              </a:rPr>
              <a:t>7</a:t>
            </a:r>
          </a:p>
        </p:txBody>
      </p:sp>
      <p:sp>
        <p:nvSpPr>
          <p:cNvPr id="188" name="Прямоугольник 187"/>
          <p:cNvSpPr/>
          <p:nvPr/>
        </p:nvSpPr>
        <p:spPr>
          <a:xfrm>
            <a:off x="3120979" y="5789321"/>
            <a:ext cx="288862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8</a:t>
            </a:r>
          </a:p>
        </p:txBody>
      </p:sp>
      <p:sp>
        <p:nvSpPr>
          <p:cNvPr id="189" name="Равнобедренный треугольник 188"/>
          <p:cNvSpPr/>
          <p:nvPr/>
        </p:nvSpPr>
        <p:spPr>
          <a:xfrm rot="9068454" flipH="1" flipV="1">
            <a:off x="4132869" y="1937172"/>
            <a:ext cx="172860" cy="28325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94" name="Равнобедренный треугольник 193"/>
          <p:cNvSpPr/>
          <p:nvPr/>
        </p:nvSpPr>
        <p:spPr>
          <a:xfrm rot="13718609" flipH="1" flipV="1">
            <a:off x="4556474" y="1954000"/>
            <a:ext cx="170001" cy="32675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95" name="Равнобедренный треугольник 194"/>
          <p:cNvSpPr/>
          <p:nvPr/>
        </p:nvSpPr>
        <p:spPr>
          <a:xfrm rot="13718609" flipH="1" flipV="1">
            <a:off x="3711069" y="1922919"/>
            <a:ext cx="165011" cy="23380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96" name="Равнобедренный треугольник 195"/>
          <p:cNvSpPr/>
          <p:nvPr/>
        </p:nvSpPr>
        <p:spPr>
          <a:xfrm rot="9068454" flipH="1" flipV="1">
            <a:off x="5778215" y="1904165"/>
            <a:ext cx="172860" cy="28325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03" name="Улыбающееся лицо 202"/>
          <p:cNvSpPr/>
          <p:nvPr/>
        </p:nvSpPr>
        <p:spPr>
          <a:xfrm>
            <a:off x="0" y="1752600"/>
            <a:ext cx="504056" cy="477054"/>
          </a:xfrm>
          <a:prstGeom prst="smileyFace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7" name="Улыбающееся лицо 206"/>
          <p:cNvSpPr/>
          <p:nvPr/>
        </p:nvSpPr>
        <p:spPr>
          <a:xfrm>
            <a:off x="8639944" y="2590800"/>
            <a:ext cx="504056" cy="477054"/>
          </a:xfrm>
          <a:prstGeom prst="smileyF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9" name="Блок-схема: типовой процесс 208"/>
          <p:cNvSpPr/>
          <p:nvPr/>
        </p:nvSpPr>
        <p:spPr>
          <a:xfrm>
            <a:off x="7020272" y="5949280"/>
            <a:ext cx="629184" cy="586892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Прямоугольник 212"/>
          <p:cNvSpPr/>
          <p:nvPr/>
        </p:nvSpPr>
        <p:spPr>
          <a:xfrm>
            <a:off x="6948264" y="6093296"/>
            <a:ext cx="776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СТЕНД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7543800" y="2971800"/>
            <a:ext cx="1600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сигнал к занятию  (1 минута) 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2,3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Подходит к столам и расставляет столы (3 мин) -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4, 5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Берет клеенки и раскладывает их на столы (1 мин) -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6,7 шаг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Берет клей, ножницы, листочки и раскладывает их на столы (7 минут) -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endParaRPr lang="ru-RU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Возвращается для проведения занятия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772400" y="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0" y="2133600"/>
            <a:ext cx="1981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Слышит сигнал к занятию  (1 минута)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2,3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Подходит к столам и расставляет стулья (3 мин)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4, 5 шаг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Подходит к шкафам и набирает учебный материал (5 мин) –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6,7 шаг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Воспитанник подходит к столам  и раскладывает материал для занятия (7 минут) –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2,3,6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4800600"/>
            <a:ext cx="2133600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</a:rPr>
              <a:t>1. Длительный поиск материалов для занятия 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2. Большие потери времени при раскладывании материалов на рабочие столы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3. Ошибки при раскладывании материалов</a:t>
            </a:r>
          </a:p>
          <a:p>
            <a:r>
              <a:rPr lang="ru-RU" sz="1100" b="1" dirty="0" smtClean="0">
                <a:solidFill>
                  <a:srgbClr val="C00000"/>
                </a:solidFill>
              </a:rPr>
              <a:t>5. Большие затраты времени и усилий на перестановку столов</a:t>
            </a:r>
          </a:p>
          <a:p>
            <a:r>
              <a:rPr lang="ru-RU" sz="1400" b="1" u="sng" dirty="0" smtClean="0">
                <a:solidFill>
                  <a:srgbClr val="C00000"/>
                </a:solidFill>
              </a:rPr>
              <a:t>6. Лишние перемещения</a:t>
            </a:r>
          </a:p>
          <a:p>
            <a:endParaRPr lang="ru-RU" sz="1050" b="1" dirty="0">
              <a:solidFill>
                <a:srgbClr val="C0000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543800" y="6488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ВПП = 22 мин.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1620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527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/>
              <a:t>Разработка комплекса мероприятий по устранению проблем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52399" y="762000"/>
          <a:ext cx="8839199" cy="559865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20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4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259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871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6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Проблема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Коренная причина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Способ решения проблемы (устранения коренной причины)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Длительный поиск материалов для занятия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стандартов  хранения материалов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Внедрить систему 5С. Создать стандарты хранения материалов для занятий. Визуализировать расположение материалов в рабочей зоне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19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Большие потери времени при раскладывании материалов на рабочие столы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алгоритма подготовки материалов к проведению занятия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Создать алгоритм подготовки материалов к занятию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4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Ошибки при раскладывании материалов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стандарта расположения материалов на рабочих столах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Создать схемы размещения материалов на рабочих столах, изготовить клеенки– теневые планшеты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98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Потери</a:t>
                      </a:r>
                      <a:r>
                        <a:rPr lang="ru-RU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времени в момент уборки учебного материала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Нет стандарта хранения </a:t>
                      </a:r>
                      <a:r>
                        <a:rPr lang="ru-RU" sz="1400" dirty="0" smtClean="0">
                          <a:effectLst/>
                        </a:rPr>
                        <a:t>материала, отсутствует алгоритм уборки учебных материалов после занятия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Создать алгоритм уборки материалов после занятия, стандарты хранения материалов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7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Большие затраты времени и усилий на перестановку столов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Тяжелые</a:t>
                      </a:r>
                      <a:r>
                        <a:rPr lang="ru-RU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столы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легких столов, которые устанавливаются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заранее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3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Лишние перемещения</a:t>
                      </a:r>
                      <a:endParaRPr lang="ru-RU" sz="1400" dirty="0"/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Неудобная расстановка мебели. Отсутствие средств для транспортировки материалов к рабочим столам</a:t>
                      </a:r>
                      <a:endParaRPr lang="ru-RU" sz="1400" dirty="0"/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Создать стандарт расстановки мебели. Закупить средства для транспортировки материалов к рабочим столам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1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Карта целевого состояния процесса «Подготовка к занятию и уборка учебного материала»</a:t>
            </a:r>
            <a:endParaRPr lang="ru-RU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Круговая стрелка 195"/>
          <p:cNvSpPr/>
          <p:nvPr/>
        </p:nvSpPr>
        <p:spPr>
          <a:xfrm rot="8474060" flipV="1">
            <a:off x="4890656" y="2544805"/>
            <a:ext cx="504542" cy="275612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8" name="Круговая стрелка 197"/>
          <p:cNvSpPr/>
          <p:nvPr/>
        </p:nvSpPr>
        <p:spPr>
          <a:xfrm rot="8474060" flipV="1">
            <a:off x="2886483" y="2545363"/>
            <a:ext cx="467170" cy="27592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99" name="Круговая стрелка 198"/>
          <p:cNvSpPr/>
          <p:nvPr/>
        </p:nvSpPr>
        <p:spPr>
          <a:xfrm rot="8474060" flipV="1">
            <a:off x="3816525" y="2464261"/>
            <a:ext cx="482788" cy="324706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2450610" y="4702602"/>
            <a:ext cx="652379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4489157" y="4701533"/>
            <a:ext cx="755657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2506480" y="2717227"/>
            <a:ext cx="653464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25831" y="1155638"/>
            <a:ext cx="2410145" cy="72008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304443" y="71046"/>
            <a:ext cx="8392701" cy="98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Диаграмма «Спагетти» целевого состояния процесса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«ПОДГОТОВКА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УЧЕБНОГО МАТЕРИАЛА К ЗАНЯТИЮ»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55617" y="1138157"/>
            <a:ext cx="2410145" cy="720080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38756" y="4701533"/>
            <a:ext cx="708492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38756" y="2737688"/>
            <a:ext cx="708492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7573" y="4691721"/>
            <a:ext cx="726892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84869" y="2770670"/>
            <a:ext cx="653464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5290" y="125406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шкаф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25045" y="1168411"/>
            <a:ext cx="207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шкаф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учебным материалом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50610" y="3040963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26185" y="3038958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38645" y="5138028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15753" y="3044691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99452" y="5146457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68417" y="5143589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99381" y="5138028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48" name="Улыбающееся лицо 47"/>
          <p:cNvSpPr/>
          <p:nvPr/>
        </p:nvSpPr>
        <p:spPr>
          <a:xfrm>
            <a:off x="7543800" y="3048000"/>
            <a:ext cx="504056" cy="477054"/>
          </a:xfrm>
          <a:prstGeom prst="smileyF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14388" y="2819400"/>
            <a:ext cx="1229612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8600" y="990600"/>
            <a:ext cx="1387237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Воспитанники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7209481" y="2675497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1,2</a:t>
            </a:r>
          </a:p>
        </p:txBody>
      </p:sp>
      <p:sp>
        <p:nvSpPr>
          <p:cNvPr id="122" name="Скругленный прямоугольник 121"/>
          <p:cNvSpPr/>
          <p:nvPr/>
        </p:nvSpPr>
        <p:spPr>
          <a:xfrm rot="5400000">
            <a:off x="6704840" y="4492571"/>
            <a:ext cx="1379002" cy="403989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 rot="16200000">
            <a:off x="6748564" y="4604521"/>
            <a:ext cx="1229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Мольберт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7313628" y="3645990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1,2</a:t>
            </a:r>
          </a:p>
        </p:txBody>
      </p:sp>
      <p:sp>
        <p:nvSpPr>
          <p:cNvPr id="114" name="Улыбающееся лицо 113"/>
          <p:cNvSpPr/>
          <p:nvPr/>
        </p:nvSpPr>
        <p:spPr>
          <a:xfrm>
            <a:off x="1600200" y="2133600"/>
            <a:ext cx="504056" cy="477054"/>
          </a:xfrm>
          <a:prstGeom prst="smileyFace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763688" y="2852936"/>
            <a:ext cx="2888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1</a:t>
            </a:r>
          </a:p>
        </p:txBody>
      </p:sp>
      <p:sp>
        <p:nvSpPr>
          <p:cNvPr id="191" name="Прямоугольник 190"/>
          <p:cNvSpPr/>
          <p:nvPr/>
        </p:nvSpPr>
        <p:spPr>
          <a:xfrm>
            <a:off x="4499162" y="3746099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" name="Круговая стрелка 2"/>
          <p:cNvSpPr/>
          <p:nvPr/>
        </p:nvSpPr>
        <p:spPr>
          <a:xfrm rot="15367692">
            <a:off x="6574708" y="2508336"/>
            <a:ext cx="1755201" cy="596207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2" name="Круговая стрелка 81"/>
          <p:cNvSpPr/>
          <p:nvPr/>
        </p:nvSpPr>
        <p:spPr>
          <a:xfrm rot="9508676">
            <a:off x="6035506" y="4317882"/>
            <a:ext cx="994390" cy="232983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3" name="Круговая стрелка 102"/>
          <p:cNvSpPr/>
          <p:nvPr/>
        </p:nvSpPr>
        <p:spPr>
          <a:xfrm>
            <a:off x="2824831" y="4502226"/>
            <a:ext cx="1221188" cy="378989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9" name="Круговая стрелка 118"/>
          <p:cNvSpPr/>
          <p:nvPr/>
        </p:nvSpPr>
        <p:spPr>
          <a:xfrm rot="16773540" flipV="1">
            <a:off x="4997365" y="2677509"/>
            <a:ext cx="2718127" cy="670393"/>
          </a:xfrm>
          <a:prstGeom prst="circularArrow">
            <a:avLst>
              <a:gd name="adj1" fmla="val 12500"/>
              <a:gd name="adj2" fmla="val 840379"/>
              <a:gd name="adj3" fmla="val 20457681"/>
              <a:gd name="adj4" fmla="val 10817783"/>
              <a:gd name="adj5" fmla="val 125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0" name="Равнобедренный треугольник 119"/>
          <p:cNvSpPr/>
          <p:nvPr/>
        </p:nvSpPr>
        <p:spPr>
          <a:xfrm rot="6230789">
            <a:off x="5705848" y="4536826"/>
            <a:ext cx="240390" cy="169253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21" name="Равнобедренный треугольник 120"/>
          <p:cNvSpPr/>
          <p:nvPr/>
        </p:nvSpPr>
        <p:spPr>
          <a:xfrm>
            <a:off x="7054953" y="1783849"/>
            <a:ext cx="314789" cy="39349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26" name="Равнобедренный треугольник 125"/>
          <p:cNvSpPr/>
          <p:nvPr/>
        </p:nvSpPr>
        <p:spPr>
          <a:xfrm rot="5400000">
            <a:off x="6939964" y="4979347"/>
            <a:ext cx="342320" cy="34218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34" name="Круговая стрелка 133"/>
          <p:cNvSpPr/>
          <p:nvPr/>
        </p:nvSpPr>
        <p:spPr>
          <a:xfrm rot="1011725" flipV="1">
            <a:off x="5562302" y="4249700"/>
            <a:ext cx="1879849" cy="440986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7" name="Равнобедренный треугольник 146"/>
          <p:cNvSpPr/>
          <p:nvPr/>
        </p:nvSpPr>
        <p:spPr>
          <a:xfrm rot="4351437">
            <a:off x="6901992" y="4086106"/>
            <a:ext cx="322668" cy="41404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60" name="Круговая стрелка 159"/>
          <p:cNvSpPr/>
          <p:nvPr/>
        </p:nvSpPr>
        <p:spPr>
          <a:xfrm rot="8474060" flipV="1">
            <a:off x="5653686" y="2632208"/>
            <a:ext cx="413862" cy="140873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6272517" y="4221088"/>
            <a:ext cx="6030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4,5,6</a:t>
            </a:r>
          </a:p>
        </p:txBody>
      </p:sp>
      <p:sp>
        <p:nvSpPr>
          <p:cNvPr id="176" name="Круговая стрелка 175"/>
          <p:cNvSpPr/>
          <p:nvPr/>
        </p:nvSpPr>
        <p:spPr>
          <a:xfrm rot="5400000" flipV="1">
            <a:off x="1553264" y="3410270"/>
            <a:ext cx="1622191" cy="284241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Куб 3"/>
          <p:cNvSpPr/>
          <p:nvPr/>
        </p:nvSpPr>
        <p:spPr>
          <a:xfrm>
            <a:off x="7560832" y="1918855"/>
            <a:ext cx="570414" cy="70866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Куб 98"/>
          <p:cNvSpPr/>
          <p:nvPr/>
        </p:nvSpPr>
        <p:spPr>
          <a:xfrm>
            <a:off x="8207218" y="1914177"/>
            <a:ext cx="570414" cy="70866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24150" y="1507237"/>
            <a:ext cx="13195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органайзера</a:t>
            </a: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4499162" y="2777341"/>
            <a:ext cx="754471" cy="1473583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493869" y="3045599"/>
            <a:ext cx="76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</a:t>
            </a:r>
          </a:p>
        </p:txBody>
      </p:sp>
      <p:sp>
        <p:nvSpPr>
          <p:cNvPr id="110" name="Круговая стрелка 109"/>
          <p:cNvSpPr/>
          <p:nvPr/>
        </p:nvSpPr>
        <p:spPr>
          <a:xfrm rot="10800000">
            <a:off x="4838602" y="3952866"/>
            <a:ext cx="1460638" cy="484245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7" name="Круговая стрелка 116"/>
          <p:cNvSpPr/>
          <p:nvPr/>
        </p:nvSpPr>
        <p:spPr>
          <a:xfrm rot="10800000">
            <a:off x="3594670" y="4003539"/>
            <a:ext cx="1391765" cy="410697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8" name="Круговая стрелка 117"/>
          <p:cNvSpPr/>
          <p:nvPr/>
        </p:nvSpPr>
        <p:spPr>
          <a:xfrm rot="10800000">
            <a:off x="2708524" y="4061339"/>
            <a:ext cx="1011500" cy="381874"/>
          </a:xfrm>
          <a:prstGeom prst="circularArrow">
            <a:avLst>
              <a:gd name="adj1" fmla="val 25000"/>
              <a:gd name="adj2" fmla="val 1142319"/>
              <a:gd name="adj3" fmla="val 213513"/>
              <a:gd name="adj4" fmla="val 10800000"/>
              <a:gd name="adj5" fmla="val 125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5" name="Круговая стрелка 124"/>
          <p:cNvSpPr/>
          <p:nvPr/>
        </p:nvSpPr>
        <p:spPr>
          <a:xfrm>
            <a:off x="4046019" y="4513107"/>
            <a:ext cx="940416" cy="378989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7" name="Круговая стрелка 126"/>
          <p:cNvSpPr/>
          <p:nvPr/>
        </p:nvSpPr>
        <p:spPr>
          <a:xfrm>
            <a:off x="4971735" y="4467865"/>
            <a:ext cx="940416" cy="378989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8" name="Круговая стрелка 127"/>
          <p:cNvSpPr/>
          <p:nvPr/>
        </p:nvSpPr>
        <p:spPr>
          <a:xfrm rot="15702555">
            <a:off x="2574141" y="4282380"/>
            <a:ext cx="614347" cy="300762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6528545" y="476769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1" name="Круговая стрелка 140"/>
          <p:cNvSpPr/>
          <p:nvPr/>
        </p:nvSpPr>
        <p:spPr>
          <a:xfrm rot="1012603" flipV="1">
            <a:off x="6247249" y="4796658"/>
            <a:ext cx="945098" cy="357138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5570212" y="3895461"/>
            <a:ext cx="488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429611" y="3543761"/>
            <a:ext cx="364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6" name="Прямоугольник 145"/>
          <p:cNvSpPr/>
          <p:nvPr/>
        </p:nvSpPr>
        <p:spPr>
          <a:xfrm>
            <a:off x="3578271" y="3899806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4644008" y="3865659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2688211" y="3882534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627824" y="4758409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3625291" y="4754732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4630100" y="4784572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64" name="Прямоугольник 163"/>
          <p:cNvSpPr/>
          <p:nvPr/>
        </p:nvSpPr>
        <p:spPr>
          <a:xfrm>
            <a:off x="5641667" y="4725144"/>
            <a:ext cx="445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3,7</a:t>
            </a:r>
          </a:p>
        </p:txBody>
      </p:sp>
      <p:sp>
        <p:nvSpPr>
          <p:cNvPr id="173" name="Круговая стрелка 172"/>
          <p:cNvSpPr/>
          <p:nvPr/>
        </p:nvSpPr>
        <p:spPr>
          <a:xfrm>
            <a:off x="1858711" y="2059054"/>
            <a:ext cx="6430934" cy="62355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901935"/>
              <a:gd name="adj5" fmla="val 125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7" name="Круговая стрелка 176"/>
          <p:cNvSpPr/>
          <p:nvPr/>
        </p:nvSpPr>
        <p:spPr>
          <a:xfrm rot="1071921" flipV="1">
            <a:off x="5791070" y="1850466"/>
            <a:ext cx="2173571" cy="538020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1" name="Круговая стрелка 180"/>
          <p:cNvSpPr/>
          <p:nvPr/>
        </p:nvSpPr>
        <p:spPr>
          <a:xfrm flipV="1">
            <a:off x="2627784" y="4149080"/>
            <a:ext cx="4069703" cy="418999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2" name="Равнобедренный треугольник 181"/>
          <p:cNvSpPr/>
          <p:nvPr/>
        </p:nvSpPr>
        <p:spPr>
          <a:xfrm rot="9422825" flipH="1" flipV="1">
            <a:off x="5746919" y="1677388"/>
            <a:ext cx="281283" cy="216118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4070034" y="1844824"/>
            <a:ext cx="2888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185" name="Прямоугольник 184"/>
          <p:cNvSpPr/>
          <p:nvPr/>
        </p:nvSpPr>
        <p:spPr>
          <a:xfrm>
            <a:off x="5538756" y="1783849"/>
            <a:ext cx="2888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87" name="Круговая стрелка 186"/>
          <p:cNvSpPr/>
          <p:nvPr/>
        </p:nvSpPr>
        <p:spPr>
          <a:xfrm rot="5400000">
            <a:off x="5694825" y="2001771"/>
            <a:ext cx="870174" cy="37951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200" name="Круговая стрелка 199"/>
          <p:cNvSpPr/>
          <p:nvPr/>
        </p:nvSpPr>
        <p:spPr>
          <a:xfrm rot="13943755" flipV="1">
            <a:off x="2668320" y="4448977"/>
            <a:ext cx="585634" cy="390473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2" name="Равнобедренный треугольник 201"/>
          <p:cNvSpPr/>
          <p:nvPr/>
        </p:nvSpPr>
        <p:spPr>
          <a:xfrm rot="1734478">
            <a:off x="2147055" y="4230127"/>
            <a:ext cx="385826" cy="19596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04" name="Круговая стрелка 203"/>
          <p:cNvSpPr/>
          <p:nvPr/>
        </p:nvSpPr>
        <p:spPr>
          <a:xfrm>
            <a:off x="2536585" y="2417206"/>
            <a:ext cx="3855093" cy="50773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6" name="Круговая стрелка 205"/>
          <p:cNvSpPr/>
          <p:nvPr/>
        </p:nvSpPr>
        <p:spPr>
          <a:xfrm rot="13943755" flipV="1">
            <a:off x="3312193" y="4493812"/>
            <a:ext cx="412907" cy="224607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7" name="Круговая стрелка 206"/>
          <p:cNvSpPr/>
          <p:nvPr/>
        </p:nvSpPr>
        <p:spPr>
          <a:xfrm rot="13943755" flipV="1">
            <a:off x="4261993" y="4532379"/>
            <a:ext cx="417386" cy="206512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8" name="Круговая стрелка 207"/>
          <p:cNvSpPr/>
          <p:nvPr/>
        </p:nvSpPr>
        <p:spPr>
          <a:xfrm rot="13943755" flipV="1">
            <a:off x="5277959" y="4528863"/>
            <a:ext cx="411968" cy="213544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2" name="Круговая стрелка 211"/>
          <p:cNvSpPr/>
          <p:nvPr/>
        </p:nvSpPr>
        <p:spPr>
          <a:xfrm rot="18830271" flipV="1">
            <a:off x="5739609" y="3402253"/>
            <a:ext cx="2493184" cy="378146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5940153" y="2235673"/>
            <a:ext cx="308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215" name="Равнобедренный треугольник 214"/>
          <p:cNvSpPr/>
          <p:nvPr/>
        </p:nvSpPr>
        <p:spPr>
          <a:xfrm rot="19083844" flipH="1" flipV="1">
            <a:off x="2414654" y="2606573"/>
            <a:ext cx="357342" cy="145602"/>
          </a:xfrm>
          <a:prstGeom prst="triangle">
            <a:avLst>
              <a:gd name="adj" fmla="val 3151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16" name="Равнобедренный треугольник 215"/>
          <p:cNvSpPr/>
          <p:nvPr/>
        </p:nvSpPr>
        <p:spPr>
          <a:xfrm rot="2924213">
            <a:off x="7682665" y="2711166"/>
            <a:ext cx="269110" cy="23872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18" name="Круговая стрелка 217"/>
          <p:cNvSpPr/>
          <p:nvPr/>
        </p:nvSpPr>
        <p:spPr>
          <a:xfrm rot="12386028">
            <a:off x="5549239" y="6097012"/>
            <a:ext cx="656874" cy="339081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9" name="Круговая стрелка 218"/>
          <p:cNvSpPr/>
          <p:nvPr/>
        </p:nvSpPr>
        <p:spPr>
          <a:xfrm rot="3227382">
            <a:off x="6212374" y="3028726"/>
            <a:ext cx="1028518" cy="268127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0" name="Равнобедренный треугольник 219"/>
          <p:cNvSpPr/>
          <p:nvPr/>
        </p:nvSpPr>
        <p:spPr>
          <a:xfrm rot="9194817">
            <a:off x="6845114" y="3307274"/>
            <a:ext cx="216836" cy="24855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23" name="Круговая стрелка 222"/>
          <p:cNvSpPr/>
          <p:nvPr/>
        </p:nvSpPr>
        <p:spPr>
          <a:xfrm rot="6353061">
            <a:off x="5241999" y="4784377"/>
            <a:ext cx="2920744" cy="578575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4" name="Круговая стрелка 223"/>
          <p:cNvSpPr/>
          <p:nvPr/>
        </p:nvSpPr>
        <p:spPr>
          <a:xfrm rot="5400000" flipV="1">
            <a:off x="6064148" y="2256852"/>
            <a:ext cx="870174" cy="321993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5" name="Равнобедренный треугольник 224"/>
          <p:cNvSpPr/>
          <p:nvPr/>
        </p:nvSpPr>
        <p:spPr>
          <a:xfrm rot="2763836" flipH="1" flipV="1">
            <a:off x="6325040" y="6043593"/>
            <a:ext cx="241836" cy="380986"/>
          </a:xfrm>
          <a:prstGeom prst="triangle">
            <a:avLst>
              <a:gd name="adj" fmla="val 3151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27" name="Круговая стрелка 226"/>
          <p:cNvSpPr/>
          <p:nvPr/>
        </p:nvSpPr>
        <p:spPr>
          <a:xfrm rot="12386028">
            <a:off x="2841148" y="6173163"/>
            <a:ext cx="744391" cy="264246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8" name="Круговая стрелка 227"/>
          <p:cNvSpPr/>
          <p:nvPr/>
        </p:nvSpPr>
        <p:spPr>
          <a:xfrm rot="12386028">
            <a:off x="3656120" y="6193745"/>
            <a:ext cx="749900" cy="266985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9" name="Круговая стрелка 228"/>
          <p:cNvSpPr/>
          <p:nvPr/>
        </p:nvSpPr>
        <p:spPr>
          <a:xfrm rot="12386028">
            <a:off x="4745315" y="6155111"/>
            <a:ext cx="703588" cy="296874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0" name="Круговая стрелка 229"/>
          <p:cNvSpPr/>
          <p:nvPr/>
        </p:nvSpPr>
        <p:spPr>
          <a:xfrm rot="10800000">
            <a:off x="2323086" y="6075893"/>
            <a:ext cx="4121122" cy="487071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1" name="Равнобедренный треугольник 230"/>
          <p:cNvSpPr/>
          <p:nvPr/>
        </p:nvSpPr>
        <p:spPr>
          <a:xfrm rot="6440875" flipH="1" flipV="1">
            <a:off x="2483085" y="6240176"/>
            <a:ext cx="252269" cy="334935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32" name="Круговая стрелка 231"/>
          <p:cNvSpPr/>
          <p:nvPr/>
        </p:nvSpPr>
        <p:spPr>
          <a:xfrm rot="16200000">
            <a:off x="258457" y="3981121"/>
            <a:ext cx="3790479" cy="569900"/>
          </a:xfrm>
          <a:prstGeom prst="circular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4" name="Прямоугольник 233"/>
          <p:cNvSpPr/>
          <p:nvPr/>
        </p:nvSpPr>
        <p:spPr>
          <a:xfrm>
            <a:off x="6316751" y="2378673"/>
            <a:ext cx="308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4</a:t>
            </a:r>
          </a:p>
        </p:txBody>
      </p:sp>
      <p:sp>
        <p:nvSpPr>
          <p:cNvPr id="235" name="Прямоугольник 234"/>
          <p:cNvSpPr/>
          <p:nvPr/>
        </p:nvSpPr>
        <p:spPr>
          <a:xfrm>
            <a:off x="5641156" y="2332521"/>
            <a:ext cx="308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236" name="Прямоугольник 235"/>
          <p:cNvSpPr/>
          <p:nvPr/>
        </p:nvSpPr>
        <p:spPr>
          <a:xfrm>
            <a:off x="6723661" y="5497532"/>
            <a:ext cx="308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5</a:t>
            </a:r>
          </a:p>
        </p:txBody>
      </p:sp>
      <p:sp>
        <p:nvSpPr>
          <p:cNvPr id="237" name="Прямоугольник 236"/>
          <p:cNvSpPr/>
          <p:nvPr/>
        </p:nvSpPr>
        <p:spPr>
          <a:xfrm>
            <a:off x="4261537" y="6150152"/>
            <a:ext cx="5473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6,7</a:t>
            </a:r>
          </a:p>
        </p:txBody>
      </p:sp>
      <p:sp>
        <p:nvSpPr>
          <p:cNvPr id="238" name="Прямоугольник 237"/>
          <p:cNvSpPr/>
          <p:nvPr/>
        </p:nvSpPr>
        <p:spPr>
          <a:xfrm>
            <a:off x="2031365" y="3489701"/>
            <a:ext cx="308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239" name="Прямоугольник 238"/>
          <p:cNvSpPr/>
          <p:nvPr/>
        </p:nvSpPr>
        <p:spPr>
          <a:xfrm>
            <a:off x="4123302" y="2518157"/>
            <a:ext cx="5927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6,7</a:t>
            </a:r>
          </a:p>
        </p:txBody>
      </p:sp>
      <p:sp>
        <p:nvSpPr>
          <p:cNvPr id="240" name="Прямоугольник 239"/>
          <p:cNvSpPr/>
          <p:nvPr/>
        </p:nvSpPr>
        <p:spPr>
          <a:xfrm>
            <a:off x="6933246" y="3230764"/>
            <a:ext cx="5473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8</a:t>
            </a:r>
          </a:p>
        </p:txBody>
      </p:sp>
      <p:sp>
        <p:nvSpPr>
          <p:cNvPr id="241" name="Круговая стрелка 240"/>
          <p:cNvSpPr/>
          <p:nvPr/>
        </p:nvSpPr>
        <p:spPr>
          <a:xfrm rot="20660714">
            <a:off x="1993213" y="2330049"/>
            <a:ext cx="1139300" cy="492366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3" name="Равнобедренный треугольник 242"/>
          <p:cNvSpPr/>
          <p:nvPr/>
        </p:nvSpPr>
        <p:spPr>
          <a:xfrm rot="1827392">
            <a:off x="2866766" y="2312310"/>
            <a:ext cx="269110" cy="23872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44" name="Круговая стрелка 243"/>
          <p:cNvSpPr/>
          <p:nvPr/>
        </p:nvSpPr>
        <p:spPr>
          <a:xfrm rot="10800000">
            <a:off x="5991463" y="2435851"/>
            <a:ext cx="825944" cy="258106"/>
          </a:xfrm>
          <a:prstGeom prst="circular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5" name="Равнобедренный треугольник 244"/>
          <p:cNvSpPr/>
          <p:nvPr/>
        </p:nvSpPr>
        <p:spPr>
          <a:xfrm rot="4445498">
            <a:off x="6825614" y="2453998"/>
            <a:ext cx="184660" cy="345230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246" name="Прямоугольник 245"/>
          <p:cNvSpPr/>
          <p:nvPr/>
        </p:nvSpPr>
        <p:spPr>
          <a:xfrm>
            <a:off x="6660232" y="2586390"/>
            <a:ext cx="5473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</a:rPr>
              <a:t>8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72744" y="205957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2895" y="206084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15" name="Блок-схема: типовой процесс 114"/>
          <p:cNvSpPr/>
          <p:nvPr/>
        </p:nvSpPr>
        <p:spPr>
          <a:xfrm>
            <a:off x="6948264" y="5949280"/>
            <a:ext cx="629184" cy="586892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6912323" y="6093296"/>
            <a:ext cx="7617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СТЕНД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0" y="1371600"/>
            <a:ext cx="1752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1 шаг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Слышит сигнал к занятию  (1 минута)</a:t>
            </a: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2,3 шаг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Подвозит органайзеры к шкафу с учебным материалом,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ыбирает контейнеры, загружают в органайзеры (3 мин) </a:t>
            </a: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4 шаг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Подвозит органайзер к рабочим столам (2 мин.)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5, 6,7, 8 шаг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Раскладывает материал для занятия на теневой планшет; отвозит органайзер на место (5 мин.)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7543800" y="3505200"/>
            <a:ext cx="16002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 шаг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Дае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сигнал к занятию  (1 минута) </a:t>
            </a:r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2,3 шаг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Берет контейнер с теневыми планшетами. Подходит к столам и раскладывает их (1 мин) </a:t>
            </a:r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4, 5,6,7 шаг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Подходит  за материалами, берет клей, ножницы, листочки, раскладывает их  (3 мин.)</a:t>
            </a:r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8 шаг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Возвращается для проведения занятия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696200" y="6172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ВПП = 12 мин.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696200" y="66410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0" y="3886200"/>
            <a:ext cx="2514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</a:rPr>
              <a:t>1. </a:t>
            </a:r>
            <a:r>
              <a:rPr lang="ru-RU" sz="1000" b="1" dirty="0" smtClean="0">
                <a:solidFill>
                  <a:srgbClr val="C00000"/>
                </a:solidFill>
              </a:rPr>
              <a:t>Внедрить систему 5С. Создать стандарты хранения материалов для занятий. Визуализировать расположение материалов в рабочей зоне</a:t>
            </a:r>
          </a:p>
          <a:p>
            <a:r>
              <a:rPr lang="ru-RU" sz="1000" b="1" dirty="0" smtClean="0">
                <a:solidFill>
                  <a:srgbClr val="C00000"/>
                </a:solidFill>
              </a:rPr>
              <a:t>2. Создать алгоритм подготовки материалов к занятию</a:t>
            </a:r>
          </a:p>
          <a:p>
            <a:r>
              <a:rPr lang="ru-RU" sz="1000" b="1" dirty="0" smtClean="0">
                <a:solidFill>
                  <a:srgbClr val="C00000"/>
                </a:solidFill>
              </a:rPr>
              <a:t>3. Создать схемы размещения материалов на рабочих столах, изготовить клеенки–теневые планшеты</a:t>
            </a:r>
          </a:p>
          <a:p>
            <a:r>
              <a:rPr lang="ru-RU" sz="1000" b="1" dirty="0" smtClean="0">
                <a:solidFill>
                  <a:srgbClr val="C00000"/>
                </a:solidFill>
              </a:rPr>
              <a:t>4. Создать алгоритм уборки материалов после занятия, стандарты хранения материалов </a:t>
            </a:r>
          </a:p>
          <a:p>
            <a:r>
              <a:rPr lang="ru-RU" sz="1000" b="1" dirty="0" smtClean="0">
                <a:solidFill>
                  <a:srgbClr val="C00000"/>
                </a:solidFill>
              </a:rPr>
              <a:t>5. Приобретение легких столов, которые устанавливаются заранее</a:t>
            </a:r>
          </a:p>
          <a:p>
            <a:r>
              <a:rPr lang="ru-RU" sz="1200" b="1" u="sng" dirty="0" smtClean="0">
                <a:solidFill>
                  <a:srgbClr val="C00000"/>
                </a:solidFill>
              </a:rPr>
              <a:t>6. Создать стандарт расстановки мебели. Закупить средства для транспортировки материалов к рабочим столам</a:t>
            </a:r>
          </a:p>
          <a:p>
            <a:endParaRPr lang="ru-RU" sz="900" b="1" dirty="0"/>
          </a:p>
        </p:txBody>
      </p:sp>
      <p:sp>
        <p:nvSpPr>
          <p:cNvPr id="132" name="Облако 131"/>
          <p:cNvSpPr/>
          <p:nvPr/>
        </p:nvSpPr>
        <p:spPr>
          <a:xfrm>
            <a:off x="0" y="3581400"/>
            <a:ext cx="457200" cy="3048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639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43204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1372981"/>
              </p:ext>
            </p:extLst>
          </p:nvPr>
        </p:nvGraphicFramePr>
        <p:xfrm>
          <a:off x="0" y="304800"/>
          <a:ext cx="9144000" cy="6518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915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660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РЕАЛИЗАЦИИ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1809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02.03.</a:t>
                      </a:r>
                      <a:endParaRPr lang="en-US" sz="13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857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02.03.- 13.03</a:t>
                      </a:r>
                    </a:p>
                    <a:p>
                      <a:pPr marL="0" indent="857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процесса подготовки к занятию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lvl="0" indent="0" algn="ctr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16.03- </a:t>
                      </a: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20.13</a:t>
                      </a: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3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логопед О.В.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lvl="0" indent="0" algn="ctr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23.03.- 27.03.</a:t>
                      </a:r>
                    </a:p>
                    <a:p>
                      <a:pPr marL="85725" lvl="0" indent="0" algn="ctr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</a:t>
                      </a:r>
                      <a:endParaRPr lang="ru-RU" sz="13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логопед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рабочей зоны от ненужных предметов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85725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30.03– 10.04</a:t>
                      </a:r>
                    </a:p>
                    <a:p>
                      <a:pPr marL="0" marR="0" lvl="0" indent="85725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логопед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стандартов расстановки мебели 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хранения материалов; 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алгоритмов подготовки и уборки учебного материала;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 размещения материалов на рабочих столах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11.04-25.04.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логопед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О.В.,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муз.руководитель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Гильманшина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7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транспортировки учебного материала, столов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26.04-05.05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95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Расстановка мебели в соответствии со стандартом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Сортировка и  формирование учебного материала   по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контейнерам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красные-рисование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зеленые-лепка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желтые – аппликация)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Визуализация рабочего пространства, размещение в рабочей зоне  схем и алгоритмов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клеенок-теневых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планшетов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06.05-29.05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восп.Тяпухина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С.В., логопед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Полшкова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О.В,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муз.руководитель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Гильманшина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/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защите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lvl="0" indent="0" algn="ctr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02.06.</a:t>
                      </a:r>
                      <a:endParaRPr lang="ru-RU" sz="13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Принятие результатов и внесение поправок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Е.В., с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воспитатель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результатов и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857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1.06. - 26.06.</a:t>
                      </a:r>
                    </a:p>
                    <a:p>
                      <a:pPr marL="0" indent="857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организации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изодеятельности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оптимизирован.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Агрикова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Е.В., с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тарший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59664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1916</Words>
  <Application>Microsoft Office PowerPoint</Application>
  <PresentationFormat>Экран (4:3)</PresentationFormat>
  <Paragraphs>441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Муниципальное казённое дошкольное образовательное учреждение Починковский детский сад № 8</vt:lpstr>
      <vt:lpstr>Слайд 2</vt:lpstr>
      <vt:lpstr>Карта текущего состояния процесса «Подготовка к занятию и уборка учебного материала»</vt:lpstr>
      <vt:lpstr>Карта текущего состояния процесса «Подготовка к занятию и уборка учебного материала»</vt:lpstr>
      <vt:lpstr>Диаграмма «Спагетти» текущего состояния процесса  «ПОДГОТОВКА УЧЕБНОГО МАТЕРИАЛА К ЗАНЯТИЮ»</vt:lpstr>
      <vt:lpstr>Разработка комплекса мероприятий по устранению проблем</vt:lpstr>
      <vt:lpstr>Карта целевого состояния процесса «Подготовка к занятию и уборка учебного материала»</vt:lpstr>
      <vt:lpstr>Диаграмма «Спагетти» целевого состояния процесса  «ПОДГОТОВКА УЧЕБНОГО МАТЕРИАЛА К ЗАНЯТИЮ»</vt:lpstr>
      <vt:lpstr>ПЛАН  МЕРОПРИЯТИЙ ПО ДОСТИЖЕНИЮ ЦЕЛЕВЫХ ПОКАЗАТЕЛЕЙ</vt:lpstr>
      <vt:lpstr>ФОТООТЧЕТ  «Внедрение бережливых технологий в оптимизацию  процесса организации изодеятельности»</vt:lpstr>
      <vt:lpstr>ФОТООТЧЕТ  «Внедрение бережливых технологий в оптимизацию  процесса организации изодеятельности» </vt:lpstr>
      <vt:lpstr>Слайд 12</vt:lpstr>
      <vt:lpstr>ВНЕДРЕНИЕ СИСТЕМЫ 5С</vt:lpstr>
      <vt:lpstr>МЕСТА ХРАНЕНИЯ УЧЕБНОГО МАТЕРИАЛА  И СРЕДСТВА ТРАНСПОРТИРОВКИ</vt:lpstr>
      <vt:lpstr>СХЕМА МАРКИРОВКИ И РАЗМЕЩЕНИЯ КОНТЕЙНЕРОВ </vt:lpstr>
      <vt:lpstr>СХЕМА ХРАНЕНИЯ  УЧЕБНОГО МАТЕРИАЛА ПО КОНТЕЙНЕРАМ </vt:lpstr>
      <vt:lpstr>ИНСТРУКЦИЯ ДЛЯ ВОСПИТАННИКОВ ДОУ ПО ПРАВИЛАМ ПОДГОТОВКИ И УБОРКИ УЧЕБНОГО МАТЕРИАЛА ПО ИЗОДЕЯТЕЛЬНОСТИ (рисование красками) </vt:lpstr>
      <vt:lpstr>СХЕМА РАСПОЛОЖЕНИЯ РАБОЧИХ МЕСТ (СТОЛОВ) ДЛЯ ВОСПИТАННИКОВ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 8</dc:title>
  <dc:creator>Людмила В. Сибирякова</dc:creator>
  <cp:lastModifiedBy>Windows User</cp:lastModifiedBy>
  <cp:revision>116</cp:revision>
  <dcterms:created xsi:type="dcterms:W3CDTF">2020-12-21T07:33:49Z</dcterms:created>
  <dcterms:modified xsi:type="dcterms:W3CDTF">2020-12-26T12:50:30Z</dcterms:modified>
</cp:coreProperties>
</file>