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4" r:id="rId2"/>
    <p:sldId id="268" r:id="rId3"/>
    <p:sldId id="265" r:id="rId4"/>
    <p:sldId id="266" r:id="rId5"/>
    <p:sldId id="272" r:id="rId6"/>
    <p:sldId id="305" r:id="rId7"/>
    <p:sldId id="303" r:id="rId8"/>
    <p:sldId id="271" r:id="rId9"/>
    <p:sldId id="274" r:id="rId10"/>
    <p:sldId id="306" r:id="rId11"/>
    <p:sldId id="294" r:id="rId12"/>
    <p:sldId id="291" r:id="rId13"/>
    <p:sldId id="292" r:id="rId14"/>
    <p:sldId id="275" r:id="rId15"/>
    <p:sldId id="300" r:id="rId16"/>
    <p:sldId id="289" r:id="rId17"/>
    <p:sldId id="277" r:id="rId18"/>
    <p:sldId id="299" r:id="rId19"/>
    <p:sldId id="301" r:id="rId20"/>
  </p:sldIdLst>
  <p:sldSz cx="9144000" cy="6858000" type="screen4x3"/>
  <p:notesSz cx="6735763" cy="9866313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0DC"/>
    <a:srgbClr val="F7B3DB"/>
    <a:srgbClr val="F0BAED"/>
    <a:srgbClr val="FEACDB"/>
    <a:srgbClr val="F6B4E9"/>
    <a:srgbClr val="FBD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692C2-760B-48A0-A852-5BF6BA4D3059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F2BEB-697B-445E-9218-C26AE25585D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011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A3575-78E7-4DAE-9420-6FF7D287829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252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321EA-2436-48CD-BE30-AD7FA4A4FC8C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347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A3575-78E7-4DAE-9420-6FF7D287829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215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chemeClr val="bg1"/>
            </a:gs>
            <a:gs pos="21001">
              <a:srgbClr val="FBD1AF"/>
            </a:gs>
            <a:gs pos="74000">
              <a:srgbClr val="FEE7F2"/>
            </a:gs>
            <a:gs pos="79000">
              <a:srgbClr val="F952A0"/>
            </a:gs>
            <a:gs pos="84000">
              <a:schemeClr val="accent6">
                <a:lumMod val="40000"/>
                <a:lumOff val="60000"/>
              </a:schemeClr>
            </a:gs>
            <a:gs pos="90000">
              <a:schemeClr val="bg1"/>
            </a:gs>
            <a:gs pos="96000">
              <a:srgbClr val="F8B049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emf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76200"/>
            <a:ext cx="8382000" cy="8382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Муниципальное казённое дошкольное образовательное учреждение</a:t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8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детский сад № 8</a:t>
            </a:r>
            <a:endParaRPr lang="ru-RU" sz="1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1200" y="2057400"/>
            <a:ext cx="69342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ПРОЕКТ: «организация пространства </a:t>
            </a:r>
          </a:p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музыкально-спортивного зала»</a:t>
            </a:r>
          </a:p>
          <a:p>
            <a:endParaRPr lang="ru-RU" sz="24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800" b="1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 проекта: </a:t>
            </a:r>
            <a:endParaRPr lang="en-U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Агрикова</a:t>
            </a: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Викторовна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86200" y="6172200"/>
            <a:ext cx="2034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Починки, 2021г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49794" y="111335"/>
            <a:ext cx="5440238" cy="1012555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Calibri" pitchFamily="34" charset="0"/>
                <a:cs typeface="Times New Roman" pitchFamily="18" charset="0"/>
              </a:rPr>
              <a:t>ФОТООТЧЕТ </a:t>
            </a:r>
            <a:r>
              <a:rPr lang="ru-RU" sz="2000" dirty="0" smtClean="0">
                <a:cs typeface="Arial" pitchFamily="34" charset="0"/>
              </a:rPr>
              <a:t/>
            </a:r>
            <a:br>
              <a:rPr lang="ru-RU" sz="2000" dirty="0" smtClean="0">
                <a:cs typeface="Arial" pitchFamily="34" charset="0"/>
              </a:rPr>
            </a:br>
            <a:r>
              <a:rPr lang="ru-RU" sz="20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«ОРГАНИЗАЦИЯ ПРОСТРАНСТВА </a:t>
            </a:r>
            <a:br>
              <a:rPr lang="ru-RU" sz="20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МУЗЫКАЛЬНО-СПОРТИВНОГО ЗАЛА»</a:t>
            </a:r>
            <a:endParaRPr lang="ru-RU" sz="2000" b="1" dirty="0"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34290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619750" y="5751493"/>
            <a:ext cx="29908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Внедрена система 5С.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Визуализировано расположение материалов в рабочей зоне.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5612249"/>
            <a:ext cx="3124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Длительный поиск материалов, пособий и инвентаря для занятия.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Большие </a:t>
            </a:r>
            <a:r>
              <a:rPr lang="ru-RU" sz="1400" i="1" dirty="0">
                <a:solidFill>
                  <a:srgbClr val="C00000"/>
                </a:solidFill>
              </a:rPr>
              <a:t>п</a:t>
            </a:r>
            <a:r>
              <a:rPr lang="ru-RU" sz="1400" i="1" dirty="0" smtClean="0">
                <a:solidFill>
                  <a:srgbClr val="C00000"/>
                </a:solidFill>
              </a:rPr>
              <a:t>отери времени при раздаче  и уборке материалов, пособий и инвентаря.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50438" y="1123890"/>
            <a:ext cx="373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 ОПТИМИЗАЦИИ</a:t>
            </a:r>
            <a:endParaRPr lang="ru-RU" sz="2000" b="1" cap="all" dirty="0">
              <a:ln w="90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8"/>
          <a:stretch/>
        </p:blipFill>
        <p:spPr>
          <a:xfrm>
            <a:off x="681627" y="1600201"/>
            <a:ext cx="7776573" cy="3886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Овальная выноска 12"/>
          <p:cNvSpPr/>
          <p:nvPr/>
        </p:nvSpPr>
        <p:spPr>
          <a:xfrm>
            <a:off x="619125" y="5751493"/>
            <a:ext cx="714375" cy="542925"/>
          </a:xfrm>
          <a:prstGeom prst="wedgeEllipseCallout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C:\Users\olsov_000\Desktop\dg-2.pn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5751493"/>
            <a:ext cx="66675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146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5" name="Picture 14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065666" cy="467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295400" y="152400"/>
            <a:ext cx="6781800" cy="1143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СХЕМА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«размещения мебели и оборудования </a:t>
            </a:r>
          </a:p>
          <a:p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музыкально – спортивном зале ДОУ»</a:t>
            </a:r>
            <a:endParaRPr lang="ru-RU" sz="20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2734" y="6096000"/>
            <a:ext cx="3265066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Зона №1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Зона музыкального развития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66800" y="6085114"/>
            <a:ext cx="381000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она  №2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Зона физического  развития 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91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90501" y="1280601"/>
            <a:ext cx="3124200" cy="881903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ln w="76200">
                <a:solidFill>
                  <a:schemeClr val="tx1"/>
                </a:solidFill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 noGrp="1"/>
          </p:cNvSpPr>
          <p:nvPr>
            <p:ph type="title"/>
          </p:nvPr>
        </p:nvSpPr>
        <p:spPr>
          <a:xfrm>
            <a:off x="1605520" y="120869"/>
            <a:ext cx="5562600" cy="95386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СХЕМА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«ЦВЕТОВАЯ маркировка пола И мебели  </a:t>
            </a:r>
            <a:br>
              <a:rPr lang="ru-RU" sz="18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музыкально – спортивном зале ДОУ»</a:t>
            </a:r>
            <a:endParaRPr lang="ru-RU" sz="18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791229" y="1171628"/>
            <a:ext cx="2142513" cy="1511183"/>
          </a:xfrm>
          <a:prstGeom prst="roundRect">
            <a:avLst/>
          </a:prstGeom>
          <a:solidFill>
            <a:srgbClr val="F7B3DB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8211" y="1254138"/>
            <a:ext cx="32599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2 блок       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Шкаф со спортивным инвентарем и пособиями по физической культуре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70906" y="1287928"/>
            <a:ext cx="1783158" cy="1169551"/>
          </a:xfrm>
          <a:prstGeom prst="rect">
            <a:avLst/>
          </a:prstGeom>
          <a:solidFill>
            <a:srgbClr val="F7B3DB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Ш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каф 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  <a:p>
            <a:pPr algn="ctr"/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с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материалами и пособиями для музыкальной деятельности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7772400" y="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4" name="Скругленный прямоугольник 113"/>
          <p:cNvSpPr/>
          <p:nvPr/>
        </p:nvSpPr>
        <p:spPr>
          <a:xfrm>
            <a:off x="263071" y="2352681"/>
            <a:ext cx="990600" cy="2371719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 блок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Спортивный инвентарь по </a:t>
            </a:r>
            <a:r>
              <a:rPr lang="ru-RU" sz="1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кой культуре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124200" y="3733800"/>
            <a:ext cx="3015221" cy="28194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555610" y="35814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953000" y="36576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5395813" y="3833648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5741405" y="41148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096000" y="46482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4114800" y="36576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3200400" y="42672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2971800" y="47244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2895600" y="5347138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6172200" y="51816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3200400" y="58674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3505200" y="62484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4038600" y="64770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4800600" y="65532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5334000" y="63246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5791200" y="60198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6019800" y="56388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3581400" y="3886200"/>
            <a:ext cx="152400" cy="152400"/>
          </a:xfrm>
          <a:prstGeom prst="ellipse">
            <a:avLst/>
          </a:prstGeom>
          <a:solidFill>
            <a:srgbClr val="F0BA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271414" y="3329152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решение 69"/>
          <p:cNvSpPr/>
          <p:nvPr/>
        </p:nvSpPr>
        <p:spPr>
          <a:xfrm>
            <a:off x="3271414" y="3838904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решение 70"/>
          <p:cNvSpPr/>
          <p:nvPr/>
        </p:nvSpPr>
        <p:spPr>
          <a:xfrm>
            <a:off x="3271414" y="4372304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решение 71"/>
          <p:cNvSpPr/>
          <p:nvPr/>
        </p:nvSpPr>
        <p:spPr>
          <a:xfrm>
            <a:off x="3271414" y="4929352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решение 73"/>
          <p:cNvSpPr/>
          <p:nvPr/>
        </p:nvSpPr>
        <p:spPr>
          <a:xfrm>
            <a:off x="3271414" y="5439104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решение 74"/>
          <p:cNvSpPr/>
          <p:nvPr/>
        </p:nvSpPr>
        <p:spPr>
          <a:xfrm>
            <a:off x="4386820" y="3272138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решение 75"/>
          <p:cNvSpPr/>
          <p:nvPr/>
        </p:nvSpPr>
        <p:spPr>
          <a:xfrm>
            <a:off x="4403210" y="3807373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решение 76"/>
          <p:cNvSpPr/>
          <p:nvPr/>
        </p:nvSpPr>
        <p:spPr>
          <a:xfrm>
            <a:off x="3271414" y="6072352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решение 77"/>
          <p:cNvSpPr/>
          <p:nvPr/>
        </p:nvSpPr>
        <p:spPr>
          <a:xfrm>
            <a:off x="3267537" y="6529552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решение 78"/>
          <p:cNvSpPr/>
          <p:nvPr/>
        </p:nvSpPr>
        <p:spPr>
          <a:xfrm>
            <a:off x="4484665" y="5969876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решение 79"/>
          <p:cNvSpPr/>
          <p:nvPr/>
        </p:nvSpPr>
        <p:spPr>
          <a:xfrm>
            <a:off x="4501120" y="5455662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решение 80"/>
          <p:cNvSpPr/>
          <p:nvPr/>
        </p:nvSpPr>
        <p:spPr>
          <a:xfrm>
            <a:off x="4463020" y="4937235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решение 81"/>
          <p:cNvSpPr/>
          <p:nvPr/>
        </p:nvSpPr>
        <p:spPr>
          <a:xfrm>
            <a:off x="4422357" y="4346028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решение 82"/>
          <p:cNvSpPr/>
          <p:nvPr/>
        </p:nvSpPr>
        <p:spPr>
          <a:xfrm>
            <a:off x="4412471" y="6540062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решение 83"/>
          <p:cNvSpPr/>
          <p:nvPr/>
        </p:nvSpPr>
        <p:spPr>
          <a:xfrm>
            <a:off x="5649306" y="3329152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решение 84"/>
          <p:cNvSpPr/>
          <p:nvPr/>
        </p:nvSpPr>
        <p:spPr>
          <a:xfrm>
            <a:off x="5682151" y="3838111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Блок-схема: решение 86"/>
          <p:cNvSpPr/>
          <p:nvPr/>
        </p:nvSpPr>
        <p:spPr>
          <a:xfrm>
            <a:off x="5682151" y="4369676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Блок-схема: решение 87"/>
          <p:cNvSpPr/>
          <p:nvPr/>
        </p:nvSpPr>
        <p:spPr>
          <a:xfrm>
            <a:off x="5688720" y="4841849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Блок-схема: решение 88"/>
          <p:cNvSpPr/>
          <p:nvPr/>
        </p:nvSpPr>
        <p:spPr>
          <a:xfrm>
            <a:off x="5729447" y="5404152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Блок-схема: решение 89"/>
          <p:cNvSpPr/>
          <p:nvPr/>
        </p:nvSpPr>
        <p:spPr>
          <a:xfrm>
            <a:off x="5729447" y="5976966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Блок-схема: решение 93"/>
          <p:cNvSpPr/>
          <p:nvPr/>
        </p:nvSpPr>
        <p:spPr>
          <a:xfrm>
            <a:off x="5715000" y="6503276"/>
            <a:ext cx="228600" cy="252248"/>
          </a:xfrm>
          <a:prstGeom prst="flowChartDecisio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6716295" y="2978209"/>
            <a:ext cx="407946" cy="450791"/>
          </a:xfrm>
          <a:prstGeom prst="roundRect">
            <a:avLst/>
          </a:prstGeom>
          <a:solidFill>
            <a:srgbClr val="F7B3DB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162800" y="2895600"/>
            <a:ext cx="1905001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Зона музыкального развития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Скругленный прямоугольник 92"/>
          <p:cNvSpPr/>
          <p:nvPr/>
        </p:nvSpPr>
        <p:spPr>
          <a:xfrm flipV="1">
            <a:off x="6759037" y="3882006"/>
            <a:ext cx="407946" cy="385194"/>
          </a:xfrm>
          <a:prstGeom prst="roundRect">
            <a:avLst/>
          </a:prstGeom>
          <a:solidFill>
            <a:srgbClr val="FFFF00"/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166914" y="3820180"/>
            <a:ext cx="178315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  Зона физического развития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Скругленный прямоугольник 72"/>
          <p:cNvSpPr/>
          <p:nvPr/>
        </p:nvSpPr>
        <p:spPr>
          <a:xfrm>
            <a:off x="3489536" y="1317132"/>
            <a:ext cx="3124200" cy="874512"/>
          </a:xfrm>
          <a:prstGeom prst="roundRec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ln w="76200">
                <a:solidFill>
                  <a:schemeClr val="tx1"/>
                </a:solidFill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695699" y="1354052"/>
            <a:ext cx="2667001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1 блок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Спортивный инвентарь по физической культуре</a:t>
            </a:r>
          </a:p>
        </p:txBody>
      </p:sp>
    </p:spTree>
    <p:extLst>
      <p:ext uri="{BB962C8B-B14F-4D97-AF65-F5344CB8AC3E}">
        <p14:creationId xmlns:p14="http://schemas.microsoft.com/office/powerpoint/2010/main" val="23055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57400"/>
            <a:ext cx="4035771" cy="3411406"/>
          </a:xfrm>
          <a:prstGeom prst="rect">
            <a:avLst/>
          </a:prstGeom>
          <a:solidFill>
            <a:srgbClr val="F7B3DB"/>
          </a:solidFill>
          <a:ln>
            <a:noFill/>
          </a:ln>
          <a:effectLst/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25" y="2062064"/>
            <a:ext cx="4209375" cy="354975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</p:pic>
      <p:sp>
        <p:nvSpPr>
          <p:cNvPr id="3" name="TextBox 2"/>
          <p:cNvSpPr txBox="1"/>
          <p:nvPr/>
        </p:nvSpPr>
        <p:spPr>
          <a:xfrm>
            <a:off x="152400" y="1200090"/>
            <a:ext cx="40386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Зона физического развития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5828" y="1219200"/>
            <a:ext cx="365477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Зона музыкального развития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4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3" t="66782" r="67879" b="1"/>
          <a:stretch/>
        </p:blipFill>
        <p:spPr bwMode="auto">
          <a:xfrm>
            <a:off x="228600" y="5638800"/>
            <a:ext cx="1371600" cy="1080588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3400" y="76200"/>
            <a:ext cx="8150571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СХЕМА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размещение контейнеров в местах их хранения»</a:t>
            </a:r>
            <a:endParaRPr lang="ru-RU" sz="2000" dirty="0">
              <a:ln w="9000" cmpd="sng">
                <a:solidFill>
                  <a:schemeClr val="tx1"/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04806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54832" y="1305723"/>
            <a:ext cx="40920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Calibri" pitchFamily="34" charset="0"/>
                <a:cs typeface="Times New Roman" pitchFamily="18" charset="0"/>
              </a:rPr>
              <a:t>ЗОНА МУЗЫКАЛЬНОГО РАЗВИТИЯ  </a:t>
            </a:r>
            <a:endParaRPr lang="ru-RU" sz="2000" b="1" cap="all" dirty="0">
              <a:ln w="90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29400" y="34290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04800" y="99804"/>
            <a:ext cx="8839200" cy="89079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ВНЕДРЕНИЕ «5С» 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организацию 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пространства 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музыкально-спортивного зала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114426"/>
            <a:ext cx="7772400" cy="4371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865695" y="5117068"/>
            <a:ext cx="5531386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just"/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ЗОНА МУЗЫКАЛЬНОГО РАЗВИТИЯ РАЗВИТИЯ</a:t>
            </a:r>
            <a:endParaRPr lang="ru-RU" dirty="0"/>
          </a:p>
        </p:txBody>
      </p:sp>
      <p:sp>
        <p:nvSpPr>
          <p:cNvPr id="13" name="Овальная выноска 12"/>
          <p:cNvSpPr/>
          <p:nvPr/>
        </p:nvSpPr>
        <p:spPr>
          <a:xfrm>
            <a:off x="278267" y="5751493"/>
            <a:ext cx="714375" cy="542925"/>
          </a:xfrm>
          <a:prstGeom prst="wedgeEllipseCallout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 descr="C:\Users\olsov_000\Desktop\dg-2.pn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751493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992642" y="5751493"/>
            <a:ext cx="3655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Длительный поиск материалов, пособий и музыкальных инструментов для занятия.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Большие </a:t>
            </a:r>
            <a:r>
              <a:rPr lang="ru-RU" sz="1400" i="1" dirty="0">
                <a:solidFill>
                  <a:srgbClr val="C00000"/>
                </a:solidFill>
              </a:rPr>
              <a:t>п</a:t>
            </a:r>
            <a:r>
              <a:rPr lang="ru-RU" sz="1400" i="1" dirty="0" smtClean="0">
                <a:solidFill>
                  <a:srgbClr val="C00000"/>
                </a:solidFill>
              </a:rPr>
              <a:t>отери времени при раздаче  и уборке материалов, пособий и инвентаря.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19750" y="5751493"/>
            <a:ext cx="2990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Внедрена система 5С.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Визуализировано расположение материалов в зоне музыкального развития</a:t>
            </a:r>
            <a:endParaRPr lang="ru-RU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47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43000"/>
            <a:ext cx="7289800" cy="41005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04800" y="99804"/>
            <a:ext cx="8839200" cy="89079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ВНЕДРЕНИЕ «5С» </a:t>
            </a:r>
            <a:b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организацию пространства муз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ыкал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ьно-спортивного зала</a:t>
            </a:r>
            <a:endParaRPr lang="ru-RU" sz="24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5690" y="4876800"/>
            <a:ext cx="400744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ЗОНА ФИЗИЧЕСКОГО РАЗВИТИЯ</a:t>
            </a:r>
            <a:endParaRPr lang="ru-RU" dirty="0"/>
          </a:p>
        </p:txBody>
      </p:sp>
      <p:pic>
        <p:nvPicPr>
          <p:cNvPr id="11" name="Рисунок 10" descr="C:\Users\olsov_000\Desktop\dg-2.png"/>
          <p:cNvPicPr/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886" y="5671853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Овальная выноска 11"/>
          <p:cNvSpPr/>
          <p:nvPr/>
        </p:nvSpPr>
        <p:spPr>
          <a:xfrm>
            <a:off x="304800" y="5733765"/>
            <a:ext cx="714375" cy="542925"/>
          </a:xfrm>
          <a:prstGeom prst="wedgeEllipseCallout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2642" y="5751493"/>
            <a:ext cx="36555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Длительный поиск материалов, пособий и музыкальных инструментов для занятия.</a:t>
            </a:r>
          </a:p>
          <a:p>
            <a:pPr marL="87313" indent="-87313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Большие </a:t>
            </a:r>
            <a:r>
              <a:rPr lang="ru-RU" sz="1400" i="1" dirty="0">
                <a:solidFill>
                  <a:srgbClr val="C00000"/>
                </a:solidFill>
              </a:rPr>
              <a:t>п</a:t>
            </a:r>
            <a:r>
              <a:rPr lang="ru-RU" sz="1400" i="1" dirty="0" smtClean="0">
                <a:solidFill>
                  <a:srgbClr val="C00000"/>
                </a:solidFill>
              </a:rPr>
              <a:t>отери времени при раздаче  и уборке материалов, пособий и инвентаря.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67709" y="5737601"/>
            <a:ext cx="2990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Внедрена система 5С.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Визуализировано расположение материалов в зоне музыкального развития</a:t>
            </a:r>
            <a:endParaRPr lang="ru-RU" sz="14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62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762000" y="76200"/>
            <a:ext cx="7196418" cy="97654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СХЕМА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РАСПОЛОЖЕНИЯ </a:t>
            </a:r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спортивного инвентаря, пособий</a:t>
            </a:r>
            <a:r>
              <a:rPr lang="ru-RU" sz="2000" b="1" cap="all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cap="all" dirty="0" err="1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МАТЕРИАЛов</a:t>
            </a:r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по зонам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8775" y="1219200"/>
            <a:ext cx="3276600" cy="5586145"/>
          </a:xfrm>
          <a:prstGeom prst="rect">
            <a:avLst/>
          </a:prstGeom>
          <a:solidFill>
            <a:schemeClr val="bg1"/>
          </a:solidFill>
          <a:ln w="76200">
            <a:solidFill>
              <a:srgbClr val="FAB0D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05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Зона №1:</a:t>
            </a:r>
          </a:p>
          <a:p>
            <a:pPr algn="ctr"/>
            <a:r>
              <a:rPr lang="ru-RU" sz="105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Шкаф с музыкальными инструментами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 – тройные ложки с бубенцами (веерные)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 – ложки с бубенцом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3 – ложки не крашенная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4 – ложки деревянная крашенная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5 – ложки деревянная (крашенная маленькая)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6 – </a:t>
            </a:r>
            <a:r>
              <a:rPr lang="ru-RU" sz="1050" b="1" dirty="0" err="1" smtClean="0">
                <a:latin typeface="Times New Roman" pitchFamily="18" charset="0"/>
                <a:cs typeface="Times New Roman" pitchFamily="18" charset="0"/>
              </a:rPr>
              <a:t>трещетка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на ручке (круговая)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7- бубенцы на палочке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8 – </a:t>
            </a:r>
            <a:r>
              <a:rPr lang="ru-RU" sz="1050" b="1" dirty="0" err="1" smtClean="0">
                <a:latin typeface="Times New Roman" pitchFamily="18" charset="0"/>
                <a:cs typeface="Times New Roman" pitchFamily="18" charset="0"/>
              </a:rPr>
              <a:t>трещетка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 (веерная)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9 – дудочки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10 – маракасы (большие)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11 – балалайки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12- ксилофоны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13 – барабаны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14 – арфа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15 –  румба 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16 – </a:t>
            </a:r>
            <a:r>
              <a:rPr lang="ru-RU" sz="1050" b="1" dirty="0" err="1" smtClean="0">
                <a:latin typeface="Times New Roman" pitchFamily="18" charset="0"/>
                <a:cs typeface="Times New Roman" pitchFamily="18" charset="0"/>
              </a:rPr>
              <a:t>джингл-стик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17 – маракасы (средние)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18 – погремушка-колокольчик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19 – свистульки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20 – браслет с бубенчиками 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21 – шарманка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22 – треугольники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23 – шейкеры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24 – губные гармошки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25 –  </a:t>
            </a:r>
            <a:r>
              <a:rPr lang="ru-RU" sz="1050" b="1" dirty="0" err="1" smtClean="0">
                <a:latin typeface="Times New Roman" pitchFamily="18" charset="0"/>
                <a:cs typeface="Times New Roman" pitchFamily="18" charset="0"/>
              </a:rPr>
              <a:t>хлапушка</a:t>
            </a:r>
            <a:endParaRPr lang="ru-RU" sz="105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26 - кастаньеты деревянные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26 – кастаньеты (на круглой  ручке)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27 - </a:t>
            </a:r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кастаньеты 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(на плоской ручке)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28 – рубель, коробочки  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29 – гармонь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30- погремушки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31 - бубны</a:t>
            </a:r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77810" y="4759657"/>
            <a:ext cx="2713790" cy="1869743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50" b="1" u="sng" dirty="0" smtClean="0">
                <a:cs typeface="Times New Roman" pitchFamily="18" charset="0"/>
              </a:rPr>
              <a:t>Зона №2 3 блок: </a:t>
            </a:r>
          </a:p>
          <a:p>
            <a:pPr algn="ctr"/>
            <a:r>
              <a:rPr lang="ru-RU" sz="105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Шкаф по физической </a:t>
            </a:r>
            <a:r>
              <a:rPr lang="ru-RU" sz="105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культуре</a:t>
            </a:r>
            <a:endParaRPr lang="ru-RU" sz="1050" b="1" u="sng" dirty="0">
              <a:cs typeface="Times New Roman" pitchFamily="18" charset="0"/>
            </a:endParaRPr>
          </a:p>
          <a:p>
            <a:r>
              <a:rPr lang="ru-RU" sz="1050" b="1" dirty="0" smtClean="0">
                <a:cs typeface="Times New Roman" panose="02020603050405020304" pitchFamily="18" charset="0"/>
              </a:rPr>
              <a:t>1  </a:t>
            </a:r>
            <a:r>
              <a:rPr lang="ru-RU" sz="1050" b="1" dirty="0">
                <a:cs typeface="Times New Roman" panose="02020603050405020304" pitchFamily="18" charset="0"/>
              </a:rPr>
              <a:t>– волейбольные </a:t>
            </a:r>
            <a:r>
              <a:rPr lang="ru-RU" sz="1050" b="1" dirty="0" smtClean="0">
                <a:cs typeface="Times New Roman" panose="02020603050405020304" pitchFamily="18" charset="0"/>
              </a:rPr>
              <a:t>мячи</a:t>
            </a:r>
          </a:p>
          <a:p>
            <a:r>
              <a:rPr lang="ru-RU" sz="1050" b="1" dirty="0" smtClean="0">
                <a:cs typeface="Times New Roman" panose="02020603050405020304" pitchFamily="18" charset="0"/>
              </a:rPr>
              <a:t>2 -  </a:t>
            </a:r>
            <a:r>
              <a:rPr lang="ru-RU" sz="1050" b="1" dirty="0">
                <a:cs typeface="Times New Roman" panose="02020603050405020304" pitchFamily="18" charset="0"/>
              </a:rPr>
              <a:t>мячи (резиновые, большие)</a:t>
            </a:r>
          </a:p>
          <a:p>
            <a:r>
              <a:rPr lang="ru-RU" sz="1050" b="1" dirty="0" smtClean="0">
                <a:cs typeface="Times New Roman" panose="02020603050405020304" pitchFamily="18" charset="0"/>
              </a:rPr>
              <a:t>3 – </a:t>
            </a:r>
            <a:r>
              <a:rPr lang="ru-RU" sz="1050" b="1" dirty="0">
                <a:cs typeface="Times New Roman" panose="02020603050405020304" pitchFamily="18" charset="0"/>
              </a:rPr>
              <a:t>мячи (резиновые, средние)</a:t>
            </a:r>
          </a:p>
          <a:p>
            <a:r>
              <a:rPr lang="ru-RU" sz="1050" b="1" dirty="0" smtClean="0">
                <a:cs typeface="Times New Roman" panose="02020603050405020304" pitchFamily="18" charset="0"/>
              </a:rPr>
              <a:t>4  </a:t>
            </a:r>
            <a:r>
              <a:rPr lang="ru-RU" sz="1050" b="1" dirty="0">
                <a:cs typeface="Times New Roman" panose="02020603050405020304" pitchFamily="18" charset="0"/>
              </a:rPr>
              <a:t>– кегли</a:t>
            </a:r>
          </a:p>
          <a:p>
            <a:r>
              <a:rPr lang="ru-RU" sz="1050" b="1" dirty="0" smtClean="0">
                <a:cs typeface="Times New Roman" panose="02020603050405020304" pitchFamily="18" charset="0"/>
              </a:rPr>
              <a:t>5 – степы</a:t>
            </a:r>
          </a:p>
          <a:p>
            <a:r>
              <a:rPr lang="ru-RU" sz="1050" b="1" dirty="0">
                <a:cs typeface="Times New Roman" panose="02020603050405020304" pitchFamily="18" charset="0"/>
              </a:rPr>
              <a:t>6</a:t>
            </a:r>
            <a:r>
              <a:rPr lang="ru-RU" sz="1050" b="1" dirty="0" smtClean="0">
                <a:cs typeface="Times New Roman" panose="02020603050405020304" pitchFamily="18" charset="0"/>
              </a:rPr>
              <a:t> – мячи для метания</a:t>
            </a:r>
          </a:p>
          <a:p>
            <a:r>
              <a:rPr lang="ru-RU" sz="1050" b="1" dirty="0">
                <a:cs typeface="Times New Roman" panose="02020603050405020304" pitchFamily="18" charset="0"/>
              </a:rPr>
              <a:t>7</a:t>
            </a:r>
            <a:r>
              <a:rPr lang="ru-RU" sz="1050" b="1" dirty="0" smtClean="0">
                <a:cs typeface="Times New Roman" panose="02020603050405020304" pitchFamily="18" charset="0"/>
              </a:rPr>
              <a:t> – деревянные бруски</a:t>
            </a:r>
          </a:p>
          <a:p>
            <a:r>
              <a:rPr lang="ru-RU" sz="1050" b="1" dirty="0">
                <a:cs typeface="Times New Roman" panose="02020603050405020304" pitchFamily="18" charset="0"/>
              </a:rPr>
              <a:t>8</a:t>
            </a:r>
            <a:r>
              <a:rPr lang="ru-RU" sz="1050" b="1" dirty="0" smtClean="0">
                <a:cs typeface="Times New Roman" panose="02020603050405020304" pitchFamily="18" charset="0"/>
              </a:rPr>
              <a:t> - тоннель</a:t>
            </a:r>
          </a:p>
          <a:p>
            <a:endParaRPr lang="ru-RU" sz="1050" b="1" dirty="0" smtClean="0"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71438" y="1143000"/>
            <a:ext cx="2379580" cy="5586145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5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№2  2 блок:</a:t>
            </a:r>
          </a:p>
          <a:p>
            <a:r>
              <a:rPr lang="ru-RU" sz="105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Шкаф по физической культуре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– Ходули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– помпоны желтые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– гимнастические ленточки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– флажки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5 - помпоны красные, синие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– спортивная игра «Поймай мяч»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– цифры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– подушки, волнистые дорожки, цветные дорожки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– игра «Городки»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– дорожки объемные (желтые, красные голубые)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– кубики пластиковые (цветные)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– бруски деревянные (цветные)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– игра «Ну-ка, отверни»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 – кегли (пластиковые, цветные)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– мешочки с песком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– шары (тряпочные)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– тарелки «Фрисби», круги 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 – мячи маленькие (пластиковые)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 – кочки резиновые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– клюшки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 – длинные узкие бруски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– гимнастические палки (пластиковые)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– гимнастические палки (деревянные, длинные)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24 - гимнастические палки (</a:t>
            </a:r>
            <a:r>
              <a:rPr lang="ru-RU" sz="10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фальгинированные</a:t>
            </a: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гимнастические палки (деревянные, </a:t>
            </a: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короткие)</a:t>
            </a:r>
          </a:p>
          <a:p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 – стойки (ограничители)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4918" y="221998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indent="-174625">
              <a:buFont typeface="Arial" pitchFamily="34" charset="0"/>
              <a:buChar char="•"/>
            </a:pPr>
            <a:r>
              <a:rPr lang="ru-RU" sz="1400" i="1" dirty="0" smtClean="0">
                <a:solidFill>
                  <a:srgbClr val="C00000"/>
                </a:solidFill>
              </a:rPr>
              <a:t>Созданы схемы размещения материалов по блокам</a:t>
            </a: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79317" y="1102439"/>
            <a:ext cx="2362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smtClean="0">
                <a:solidFill>
                  <a:srgbClr val="C00000"/>
                </a:solidFill>
              </a:rPr>
              <a:t>Ошибки при  раздаче и возврате инвентаря, пособий и материалов на места </a:t>
            </a:r>
          </a:p>
          <a:p>
            <a:pPr marL="87313" indent="-87313">
              <a:buFont typeface="Arial" pitchFamily="34" charset="0"/>
              <a:buChar char="•"/>
            </a:pPr>
            <a:endParaRPr lang="ru-RU" sz="1400" i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24600" y="2954908"/>
            <a:ext cx="2713790" cy="1546577"/>
          </a:xfrm>
          <a:prstGeom prst="rect">
            <a:avLst/>
          </a:prstGeom>
          <a:solidFill>
            <a:schemeClr val="bg1"/>
          </a:solidFill>
          <a:ln w="7620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050" b="1" u="sng" dirty="0" smtClean="0">
                <a:latin typeface="Times New Roman" pitchFamily="18" charset="0"/>
                <a:cs typeface="Times New Roman" pitchFamily="18" charset="0"/>
              </a:rPr>
              <a:t>Зона №2 2 блок:</a:t>
            </a:r>
          </a:p>
          <a:p>
            <a:pPr algn="ctr"/>
            <a:r>
              <a:rPr lang="ru-RU" sz="1050" b="1" u="sng" dirty="0">
                <a:latin typeface="Times New Roman" pitchFamily="18" charset="0"/>
                <a:cs typeface="Times New Roman" pitchFamily="18" charset="0"/>
              </a:rPr>
              <a:t>Шкаф по физической </a:t>
            </a:r>
            <a:r>
              <a:rPr lang="ru-RU" sz="1050" b="1" u="sng" dirty="0" smtClean="0">
                <a:latin typeface="Times New Roman" pitchFamily="18" charset="0"/>
                <a:cs typeface="Times New Roman" pitchFamily="18" charset="0"/>
              </a:rPr>
              <a:t>культуре</a:t>
            </a:r>
            <a:endParaRPr lang="ru-RU" sz="105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– ворота (деревянные)</a:t>
            </a:r>
            <a:br>
              <a:rPr lang="ru-RU" sz="105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2 – скакалки</a:t>
            </a:r>
          </a:p>
          <a:p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– баскетбольное кольцо</a:t>
            </a:r>
          </a:p>
          <a:p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– шведская стенка</a:t>
            </a:r>
          </a:p>
          <a:p>
            <a:r>
              <a:rPr lang="ru-RU" sz="105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 – скалолаз</a:t>
            </a:r>
          </a:p>
          <a:p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16 – горка-лесенка</a:t>
            </a:r>
          </a:p>
          <a:p>
            <a:endParaRPr lang="ru-RU" sz="105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ьная выноска 13"/>
          <p:cNvSpPr/>
          <p:nvPr/>
        </p:nvSpPr>
        <p:spPr>
          <a:xfrm>
            <a:off x="6143171" y="1305690"/>
            <a:ext cx="714375" cy="542925"/>
          </a:xfrm>
          <a:prstGeom prst="wedgeEllipseCallout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 descr="C:\Users\olsov_000\Desktop\dg-2.png"/>
          <p:cNvPicPr/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840" y="2035902"/>
            <a:ext cx="66675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724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37955" y="5473005"/>
            <a:ext cx="30020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Лишние перемещения</a:t>
            </a:r>
          </a:p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Длительный поиск пособий и материалов</a:t>
            </a:r>
          </a:p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Потери времени в момент раздачи и уборки пособий и материалов</a:t>
            </a:r>
          </a:p>
          <a:p>
            <a:endParaRPr lang="ru-RU" sz="1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25143" y="5309965"/>
            <a:ext cx="3886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Закуплены контейнеры для хранения пособий и материалов</a:t>
            </a:r>
          </a:p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Созданы стандарты хранения пособий и материалов</a:t>
            </a:r>
          </a:p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Визуализировано расположение пособий и материалов</a:t>
            </a:r>
            <a:endParaRPr lang="ru-RU" sz="1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020010" y="76200"/>
            <a:ext cx="7209590" cy="90873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ВИЗУАЛИЗАЦИЯ </a:t>
            </a:r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spcAft>
                <a:spcPct val="0"/>
              </a:spcAft>
            </a:pPr>
            <a:r>
              <a:rPr lang="ru-RU" sz="20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ХРАНЕНИЯ пособий и материалов с помощью фотографий по зонам</a:t>
            </a:r>
            <a:endParaRPr lang="ru-RU" sz="2000" cap="all" dirty="0">
              <a:ln w="9000" cmpd="sng">
                <a:solidFill>
                  <a:schemeClr val="tx1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872155" y="1066800"/>
            <a:ext cx="5715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МУЗЫКАЛЬНОЕ РАЗВИТИЕ (зона №1)</a:t>
            </a:r>
            <a:endParaRPr lang="ru-RU" sz="2000" b="1" cap="all" dirty="0">
              <a:ln w="90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75" y="1524000"/>
            <a:ext cx="4998325" cy="3640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012" y="1600200"/>
            <a:ext cx="2389188" cy="35218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C:\Users\olsov_000\Desktop\dg-2.png"/>
          <p:cNvPicPr/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805" y="5657150"/>
            <a:ext cx="666750" cy="66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Овальная выноска 10"/>
          <p:cNvSpPr/>
          <p:nvPr/>
        </p:nvSpPr>
        <p:spPr>
          <a:xfrm>
            <a:off x="423580" y="5719062"/>
            <a:ext cx="714375" cy="542925"/>
          </a:xfrm>
          <a:prstGeom prst="wedgeEllipseCallout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51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850980" y="1993670"/>
            <a:ext cx="2438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Лишние перемещения</a:t>
            </a:r>
          </a:p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Длительный поиск спортивного инвентаря, пособий и материалов</a:t>
            </a:r>
          </a:p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Потери времени в момент раздачи и уборки пособий и материалов</a:t>
            </a:r>
          </a:p>
          <a:p>
            <a:endParaRPr lang="ru-RU" sz="1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5600" y="4327139"/>
            <a:ext cx="2438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Закуплены контейнеры для хранения спортивного инвентаря, пособий и  материалов</a:t>
            </a:r>
          </a:p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Созданы стандарты хранения спортивного инвентаря, пособий и материалов</a:t>
            </a:r>
          </a:p>
          <a:p>
            <a:pPr marL="87313" indent="-87313">
              <a:buFont typeface="Arial" pitchFamily="34" charset="0"/>
              <a:buChar char="•"/>
              <a:tabLst>
                <a:tab pos="87313" algn="l"/>
              </a:tabLst>
            </a:pPr>
            <a:r>
              <a:rPr lang="ru-RU" sz="1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Визуализировано расположение материалов</a:t>
            </a:r>
            <a:endParaRPr lang="ru-RU" sz="1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81810" y="76200"/>
            <a:ext cx="8657390" cy="1143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latinLnBrk="0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ВИЗУАЛИЗАЦИЯ системы </a:t>
            </a:r>
          </a:p>
          <a:p>
            <a:pPr fontAlgn="base">
              <a:spcAft>
                <a:spcPct val="0"/>
              </a:spcAft>
            </a:pPr>
            <a:r>
              <a:rPr lang="ru-RU" sz="2000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ХРАНЕНИЯ </a:t>
            </a:r>
            <a:r>
              <a:rPr lang="ru-RU" sz="2000" b="1" cap="all" dirty="0" err="1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спорТивного</a:t>
            </a:r>
            <a:r>
              <a:rPr lang="ru-RU" sz="2000" b="1" cap="all" dirty="0" smtClean="0">
                <a:ln w="9000" cmpd="sng">
                  <a:solidFill>
                    <a:schemeClr val="accent2">
                      <a:lumMod val="5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инвентаря, пособий и материалов с помощью фотографий по зонам </a:t>
            </a:r>
            <a:r>
              <a:rPr lang="ru-RU" sz="2000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cap="all" dirty="0">
              <a:ln w="90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817019" y="1219200"/>
            <a:ext cx="53269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Физическое  РАЗВИТИЕ (зона №2) </a:t>
            </a:r>
          </a:p>
          <a:p>
            <a:pPr algn="ctr"/>
            <a:endParaRPr lang="ru-RU" sz="2000" b="1" cap="all" dirty="0">
              <a:ln w="90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10" y="1341847"/>
            <a:ext cx="3170990" cy="52875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422" y="2218000"/>
            <a:ext cx="2964778" cy="36262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Овальная выноска 10"/>
          <p:cNvSpPr/>
          <p:nvPr/>
        </p:nvSpPr>
        <p:spPr>
          <a:xfrm>
            <a:off x="6386288" y="1573143"/>
            <a:ext cx="714375" cy="542925"/>
          </a:xfrm>
          <a:prstGeom prst="wedgeEllipseCallout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C:\Users\olsov_000\Desktop\dg-2.png"/>
          <p:cNvPicPr/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288" y="3652248"/>
            <a:ext cx="666750" cy="666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237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51"/>
          <a:stretch/>
        </p:blipFill>
        <p:spPr>
          <a:xfrm>
            <a:off x="304799" y="1447799"/>
            <a:ext cx="4648201" cy="52386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93" t="20000" r="33793"/>
          <a:stretch/>
        </p:blipFill>
        <p:spPr>
          <a:xfrm>
            <a:off x="5334000" y="1623736"/>
            <a:ext cx="3581400" cy="5081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67862" y="48161"/>
            <a:ext cx="4356538" cy="1323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Цветовая маркировка пола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построения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колонны по 1,2,3 и в круг</a:t>
            </a:r>
          </a:p>
          <a:p>
            <a:pPr algn="ctr"/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0" y="46672"/>
            <a:ext cx="3581400" cy="147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Органайзер для быстрого перемещения в контейнерах спортивного инвентаря и музыкальных инструментов при их  раздаче и сборе 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77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5504178"/>
              </p:ext>
            </p:extLst>
          </p:nvPr>
        </p:nvGraphicFramePr>
        <p:xfrm>
          <a:off x="76200" y="152399"/>
          <a:ext cx="8928992" cy="6554929"/>
        </p:xfrm>
        <a:graphic>
          <a:graphicData uri="http://schemas.openxmlformats.org/drawingml/2006/table">
            <a:tbl>
              <a:tblPr firstRow="1" firstCol="1" bandRow="1"/>
              <a:tblGrid>
                <a:gridCol w="30672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105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47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3058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8580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«Организация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пространства музыкально – спортивного зала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Е.В.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2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461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37766">
                <a:tc gridSpan="3"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музыкально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спортивный зал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сада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№8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(рабочие места педагогов,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воспитанников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Е.В.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 —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детского сада №8,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С.В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 заведующий Е.В.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музыкальный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руководитель О.К. </a:t>
                      </a:r>
                      <a:r>
                        <a:rPr lang="ru-RU" sz="12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Гильманшина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воспитатель Короткова И.А.,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 психолог Гусева М.Л.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хозяйственной части Н.В. </a:t>
                      </a:r>
                      <a:r>
                        <a:rPr lang="ru-RU" sz="12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87313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риск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</a:t>
                      </a:r>
                      <a:r>
                        <a:rPr kumimoji="0" lang="ru-RU" sz="12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невыполнение СанПиН по продолжительности НОД. Нарушение последующих режимных моментов. </a:t>
                      </a:r>
                      <a:endParaRPr lang="ru-RU" sz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Проблемы: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Длительный поиск материалов,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пособий   и инвентаря для занятий.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Большие потери времени при раздаче материалов, пособий и инвентаря  детям.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Лишние перемещения.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Потеря времени в момент сбора учебного пособия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Большие затраты времени при сборе  и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расстановке пособий, материалов  и инвентаря на места.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Нерациональное размещение инвентаря, пособий и учебных материалов в зоне их хранения.</a:t>
                      </a:r>
                    </a:p>
                    <a:p>
                      <a:pPr marL="261938" indent="-1746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 Ошибки при возврате на свои места </a:t>
                      </a: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инвентаря, пособий и учебных материалов.</a:t>
                      </a:r>
                      <a:endParaRPr lang="ru-RU" sz="12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498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1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11.01.2021г.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12.25.- 21.01.2021: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текущего состояния — 22.01.- 27.01.2021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 целевого состояния — 28.01.- 01.02.2021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02</a:t>
                      </a: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.02</a:t>
                      </a: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1.04.2021.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—   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02.06.2020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-03</a:t>
                      </a: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.06.20 - 24.06.2020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 </a:t>
                      </a: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25.06.2021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71975">
                <a:tc>
                  <a:txBody>
                    <a:bodyPr/>
                    <a:lstStyle/>
                    <a:p>
                      <a:pPr marL="261938" indent="-174625" algn="just">
                        <a:buAutoNum type="arabicPeriod"/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на  писк материалов, инвентаря и пособий к </a:t>
                      </a: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занятиям. </a:t>
                      </a:r>
                    </a:p>
                    <a:p>
                      <a:pPr marL="261938" indent="-174625" algn="just">
                        <a:buAutoNum type="arabicPeriod"/>
                      </a:pPr>
                      <a:r>
                        <a:rPr lang="ru-RU" sz="1200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времени на раздачу пособий, инвентаря и материалов на занятиях и его сбор после работы, а так же на расстановку материалов, инвентаря и пособий  на места.</a:t>
                      </a:r>
                    </a:p>
                    <a:p>
                      <a:pPr marL="261938" indent="-174625" algn="just">
                        <a:buAutoNum type="arabicPeriod"/>
                      </a:pPr>
                      <a:r>
                        <a:rPr lang="ru-RU" sz="1200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количества перемещений при раздаче и уборке материалов, инвентаря и пособий к занятиям и его уборке.</a:t>
                      </a:r>
                      <a:endParaRPr lang="ru-RU" sz="1200" b="0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мин.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мин.</a:t>
                      </a:r>
                    </a:p>
                    <a:p>
                      <a:pPr algn="ctr"/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шага</a:t>
                      </a:r>
                    </a:p>
                    <a:p>
                      <a:pPr algn="ctr"/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8-12 ошибок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мин.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мин.</a:t>
                      </a:r>
                    </a:p>
                    <a:p>
                      <a:pPr algn="ctr"/>
                      <a:endParaRPr lang="ru-RU" sz="12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шагов</a:t>
                      </a:r>
                    </a:p>
                    <a:p>
                      <a:pPr algn="ctr"/>
                      <a:endParaRPr lang="ru-RU" sz="12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2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ошибок</a:t>
                      </a:r>
                      <a:endParaRPr lang="ru-RU" sz="12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39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000">
              <a:schemeClr val="bg1"/>
            </a:gs>
            <a:gs pos="47000">
              <a:srgbClr val="FBD1AF"/>
            </a:gs>
            <a:gs pos="74000">
              <a:srgbClr val="FEE7F2"/>
            </a:gs>
            <a:gs pos="79000">
              <a:srgbClr val="F952A0"/>
            </a:gs>
            <a:gs pos="84000">
              <a:schemeClr val="accent6">
                <a:lumMod val="40000"/>
                <a:lumOff val="60000"/>
              </a:schemeClr>
            </a:gs>
            <a:gs pos="90000">
              <a:schemeClr val="bg1"/>
            </a:gs>
            <a:gs pos="96000">
              <a:srgbClr val="F8B049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200"/>
            <a:ext cx="8001000" cy="9906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Подготовка к занятию по физической культуре </a:t>
            </a:r>
            <a:b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уборка инвентаря и пособий»</a:t>
            </a:r>
            <a:endParaRPr lang="ru-RU" sz="20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34200" y="6248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/>
              <a:t>ВПП = 42 мин.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24207" y="-542795"/>
            <a:ext cx="4971788" cy="861060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467600" cy="9906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Подготовка  </a:t>
            </a:r>
            <a:r>
              <a:rPr lang="ru-RU" sz="20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музыкальному занятию </a:t>
            </a:r>
            <a:r>
              <a:rPr lang="ru-RU" sz="20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и уборка учебного материала и </a:t>
            </a: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пособий»</a:t>
            </a:r>
            <a:endParaRPr lang="ru-RU" sz="20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955761" y="-254041"/>
            <a:ext cx="5308681" cy="8305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82550"/>
            <a:ext cx="6477000" cy="527050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комплекса мероприятий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устранению проблем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5680000"/>
              </p:ext>
            </p:extLst>
          </p:nvPr>
        </p:nvGraphicFramePr>
        <p:xfrm>
          <a:off x="152399" y="705978"/>
          <a:ext cx="8839199" cy="59996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820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5897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2899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485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решения 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(устранения коренной причины)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58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Длительный поиск  пособий, инвентаря  и материалов к мероприятиям.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стандартов  хранения материалов, 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пособий, инвентаря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Внедрить систему 5С. Создать стандарты хранения спортивного инвентаря,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пособий и  материалов для мероприятий. Визуализировать систему хранения (расположение) 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спортивного инвентаря, пособий и  материалов,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музыкально-спортивном зале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</a:tr>
              <a:tr h="82343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Большие потери времени при раздаче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спортивного инвентаря,  пособий и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материалов детям на мероприятии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алгоритма  и схем расстановки спортивного инвентаря, пособий и материалов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их хранению.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 алгоритм и схемы по размещению и хранению  спортивного инвентаря, пособий и материалов.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57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Ошибки при хранении спортивного инвентаря,  пособий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материалов. 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стандартов расположения спортивного инвентаря,  пособий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и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материалов в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рабочей зоне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 схемы размещения спортивного инвентаря, пособий и материалов в рабочей зоне.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</a:tr>
              <a:tr h="12502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Потери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времени в момент сбора и расстановки спортивного инвентаря, пособий и  материалов.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стандартов хранения спортивного инвентаря, пособий и  материалов, отсутствуют алгоритмы и схемы по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сбору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расстановке пособий и  материалов после мероприятий.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Создать алгоритм и схемы  сбора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расстановки спортивного инвентаря, 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пособий и материалов после мероприятий, стандарты хранения материалов.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47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Лишние перемещения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Неудобное хранение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спортивного инвентаря,</a:t>
                      </a:r>
                      <a:r>
                        <a:rPr lang="ru-RU" sz="13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пособий и материалов. Отсутствие средств для транспортировки.</a:t>
                      </a:r>
                      <a:endParaRPr lang="ru-RU" sz="13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Закупить средства для хранения и транспортировки материалов</a:t>
                      </a:r>
                      <a:r>
                        <a:rPr lang="ru-RU" sz="13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проведения мероприятий.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301" marR="31301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 advTm="15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6200"/>
            <a:ext cx="7924800" cy="11430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процесса </a:t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«Подготовка  к занятию по физической культуре  </a:t>
            </a:r>
            <a:b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уборка учебного материала»</a:t>
            </a:r>
            <a:endParaRPr lang="ru-RU" sz="20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025948" y="-349548"/>
            <a:ext cx="5181599" cy="8776293"/>
          </a:xfrm>
        </p:spPr>
      </p:pic>
    </p:spTree>
    <p:extLst>
      <p:ext uri="{BB962C8B-B14F-4D97-AF65-F5344CB8AC3E}">
        <p14:creationId xmlns:p14="http://schemas.microsoft.com/office/powerpoint/2010/main" val="219719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820" y="1447800"/>
            <a:ext cx="8408359" cy="4800600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6800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процесса </a:t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«Подготовка  к </a:t>
            </a:r>
            <a:r>
              <a:rPr lang="ru-RU" sz="2000" b="1" cap="all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музыкальному занятию   </a:t>
            </a: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cap="all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уборка учебного материала»</a:t>
            </a:r>
            <a:endParaRPr lang="ru-RU" sz="2000" b="1" cap="all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08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7772400" cy="432048"/>
          </a:xfrm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ПЛАН  МЕРОПРИЯТИЙ ПО ДОСТИЖЕНИЮ ЦЕЛЕВЫХ ПОКАЗАТЕЛЕЙ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6149886"/>
              </p:ext>
            </p:extLst>
          </p:nvPr>
        </p:nvGraphicFramePr>
        <p:xfrm>
          <a:off x="0" y="461186"/>
          <a:ext cx="9144000" cy="6343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8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2650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5969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0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275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рабочей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группы.</a:t>
                      </a:r>
                      <a:endParaRPr lang="en-US" sz="1100" b="1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11.01.</a:t>
                      </a:r>
                      <a:endParaRPr lang="en-US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12.01- 21.01.2021: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Определены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проблемы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Е.В.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091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1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музыкально – спортивного зала и анализ организации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подготовки к мероприятиям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16.03- 20.13.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Гильманшина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630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целевого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23.03.- 27.03.</a:t>
                      </a:r>
                    </a:p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2020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Карта целевого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План мероприятий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Гильманшина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О.К.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681">
                <a:tc rowSpan="4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освобождение рабочей зоны от ненужных предметов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30.03– 10.04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система 5С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Гильманшина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169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стандартов расстановки мебели 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стандартов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хранения материалов;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алгоритмов подготовки и уборки учебного материала;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схем размещения материалов по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двум зонам (в шкафах)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11.04-25.04.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Гильманшина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Короткова И.А.</a:t>
                      </a:r>
                      <a:endParaRPr lang="ru-RU" sz="105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70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Приобретение органайзеров, контейнеров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транспортировки учебного материала, столов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26.04-05.05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</a:t>
                      </a:r>
                      <a:r>
                        <a:rPr lang="ru-RU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хоз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части </a:t>
                      </a:r>
                      <a:r>
                        <a:rPr lang="ru-RU" sz="1100" b="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1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Н.В.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954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Расстановка мебели в соответствии со стандартом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Сортировка и  формирование спортивного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инвентаря, пособий и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материалов   по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зонам в контейнеры (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желтые – физическое развитие, розовое – музыкальное развитие)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Визуализация рабочего пространства, размещение в рабочей зоне  схем и алгоритмов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Нанесение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разметки на пол для быстрого перестроения в колонны по 1, 2,3, в круг и полукруг.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06.05-29.05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восп.Тяпухина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С.В., психолог Гусева М.Л.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муз.руководитель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Гильманшина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О.К.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0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5567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02.06.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Е.В., с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 воспитатель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08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1.06. - 26.06.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пространства музыкально – спортивного зала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Агрикова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Е.В., с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тарший воспитатель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С.В.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66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300514" y="195627"/>
            <a:ext cx="4724400" cy="1196752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ФОТООТЧЕТ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«Организация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пространства 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музыкально-спортивного зала»</a:t>
            </a:r>
            <a:endParaRPr lang="ru-RU" sz="2400" b="1" dirty="0">
              <a:ln>
                <a:solidFill>
                  <a:sysClr val="windowText" lastClr="000000"/>
                </a:solidFill>
              </a:ln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95600" y="1518399"/>
            <a:ext cx="373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ОПТИМИЗАЦИИ</a:t>
            </a:r>
            <a:endParaRPr lang="ru-RU" sz="2000" b="1" cap="all" dirty="0">
              <a:ln w="9000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06" t="1684" r="6160" b="-1684"/>
          <a:stretch/>
        </p:blipFill>
        <p:spPr>
          <a:xfrm>
            <a:off x="3429000" y="2133600"/>
            <a:ext cx="5613055" cy="4267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4" r="13005"/>
          <a:stretch/>
        </p:blipFill>
        <p:spPr>
          <a:xfrm rot="5400000">
            <a:off x="-275118" y="2617747"/>
            <a:ext cx="4267200" cy="32989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166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3218</TotalTime>
  <Words>1748</Words>
  <Application>Microsoft Office PowerPoint</Application>
  <PresentationFormat>Экран (4:3)</PresentationFormat>
  <Paragraphs>315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Муниципальное казённое дошкольное образовательное учреждение Починковский детский сад № 8</vt:lpstr>
      <vt:lpstr>Презентация PowerPoint</vt:lpstr>
      <vt:lpstr>КАРТА ТЕКУЩЕГО СОСТОЯНИЯ ПРОЦЕССА  «Подготовка к занятию по физической культуре  и уборка инвентаря и пособий»</vt:lpstr>
      <vt:lpstr>Карта текущего состояния процесса  «Подготовка  к музыкальному занятию  и уборка учебного материала и пособий»</vt:lpstr>
      <vt:lpstr>Разработка комплекса мероприятий  по устранению проблем</vt:lpstr>
      <vt:lpstr>Карта целевого состояния процесса  «Подготовка  к занятию по физической культуре   и уборка учебного материала»</vt:lpstr>
      <vt:lpstr>Карта целевого состояния процесса  «Подготовка  к музыкальному занятию    и уборка учебного материала»</vt:lpstr>
      <vt:lpstr>ПЛАН  МЕРОПРИЯТИЙ ПО ДОСТИЖЕНИЮ ЦЕЛЕВЫХ ПОКАЗАТЕЛЕЙ</vt:lpstr>
      <vt:lpstr>ФОТООТЧЕТ  «Организация пространства  музыкально-спортивного зала»</vt:lpstr>
      <vt:lpstr>ФОТООТЧЕТ  «ОРГАНИЗАЦИЯ ПРОСТРАНСТВА  МУЗЫКАЛЬНО-СПОРТИВНОГО ЗАЛА»</vt:lpstr>
      <vt:lpstr>Презентация PowerPoint</vt:lpstr>
      <vt:lpstr>СХЕМА   «ЦВЕТОВАЯ маркировка пола И мебели   в музыкально – спортивном зале ДОУ»</vt:lpstr>
      <vt:lpstr>Презентация PowerPoint</vt:lpstr>
      <vt:lpstr>ВНЕДРЕНИЕ «5С»  в организацию пространства музыкально-спортивного зала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Починковский детский сад № 8</dc:title>
  <dc:creator>Людмила В. Сибирякова</dc:creator>
  <cp:lastModifiedBy>egunovpavel@outlook.com</cp:lastModifiedBy>
  <cp:revision>250</cp:revision>
  <cp:lastPrinted>2022-03-31T10:07:44Z</cp:lastPrinted>
  <dcterms:created xsi:type="dcterms:W3CDTF">2020-12-21T07:33:49Z</dcterms:created>
  <dcterms:modified xsi:type="dcterms:W3CDTF">2022-03-31T10:36:44Z</dcterms:modified>
</cp:coreProperties>
</file>