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1" r:id="rId4"/>
    <p:sldId id="261" r:id="rId5"/>
    <p:sldId id="272" r:id="rId6"/>
    <p:sldId id="273" r:id="rId7"/>
    <p:sldId id="270" r:id="rId8"/>
    <p:sldId id="274" r:id="rId9"/>
    <p:sldId id="277" r:id="rId10"/>
    <p:sldId id="278" r:id="rId11"/>
    <p:sldId id="279" r:id="rId12"/>
    <p:sldId id="284" r:id="rId13"/>
    <p:sldId id="280" r:id="rId14"/>
    <p:sldId id="282" r:id="rId15"/>
    <p:sldId id="283" r:id="rId16"/>
    <p:sldId id="281" r:id="rId17"/>
    <p:sldId id="285" r:id="rId18"/>
    <p:sldId id="28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705" autoAdjust="0"/>
  </p:normalViewPr>
  <p:slideViewPr>
    <p:cSldViewPr>
      <p:cViewPr>
        <p:scale>
          <a:sx n="80" d="100"/>
          <a:sy n="80" d="100"/>
        </p:scale>
        <p:origin x="-1086" y="4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773E2A6-6661-470B-9E1C-71E126A28A36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BD28007-91FC-44CE-888C-55D15589DC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73E2A6-6661-470B-9E1C-71E126A28A36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28007-91FC-44CE-888C-55D15589DC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73E2A6-6661-470B-9E1C-71E126A28A36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28007-91FC-44CE-888C-55D15589DC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73E2A6-6661-470B-9E1C-71E126A28A36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28007-91FC-44CE-888C-55D15589DCA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73E2A6-6661-470B-9E1C-71E126A28A36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28007-91FC-44CE-888C-55D15589DCA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73E2A6-6661-470B-9E1C-71E126A28A36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28007-91FC-44CE-888C-55D15589DCA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73E2A6-6661-470B-9E1C-71E126A28A36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28007-91FC-44CE-888C-55D15589DCA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73E2A6-6661-470B-9E1C-71E126A28A36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28007-91FC-44CE-888C-55D15589DCA9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73E2A6-6661-470B-9E1C-71E126A28A36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28007-91FC-44CE-888C-55D15589DC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773E2A6-6661-470B-9E1C-71E126A28A36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28007-91FC-44CE-888C-55D15589DCA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773E2A6-6661-470B-9E1C-71E126A28A36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BD28007-91FC-44CE-888C-55D15589DCA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773E2A6-6661-470B-9E1C-71E126A28A36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BD28007-91FC-44CE-888C-55D15589DCA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0801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казённое дошкольное образовательное учреждение</a:t>
            </a:r>
            <a:b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детский сад № 8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836712"/>
            <a:ext cx="7772400" cy="3600400"/>
          </a:xfrm>
        </p:spPr>
        <p:txBody>
          <a:bodyPr>
            <a:normAutofit lnSpcReduction="10000"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Бережливые технологии в ДОУ</a:t>
            </a:r>
          </a:p>
          <a:p>
            <a:pPr algn="ctr"/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</a:t>
            </a:r>
            <a:br>
              <a:rPr lang="ru-RU" sz="32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 эффективного пространства  ДОУ через систему навигации и визуализации</a:t>
            </a:r>
            <a:r>
              <a:rPr lang="ru-RU" sz="3200" b="1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43570" y="4572008"/>
            <a:ext cx="32338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Руководитель проекта: Малашина Наталья Алексеевна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оспитатель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87386" y="621810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2023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515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91264" cy="115699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До оптимизации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User\Desktop\двери бережл\до\IMG_2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04864"/>
            <a:ext cx="4128458" cy="3096344"/>
          </a:xfrm>
          <a:prstGeom prst="rect">
            <a:avLst/>
          </a:prstGeom>
          <a:noFill/>
          <a:ln w="7620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двери бережл\до\IMG_20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264" y="1560105"/>
            <a:ext cx="3312368" cy="4415578"/>
          </a:xfrm>
          <a:prstGeom prst="rect">
            <a:avLst/>
          </a:prstGeom>
          <a:noFill/>
          <a:ln w="7620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518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двери бережл\до\IMG_20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44824"/>
            <a:ext cx="3073400" cy="4102100"/>
          </a:xfrm>
          <a:prstGeom prst="rect">
            <a:avLst/>
          </a:prstGeom>
          <a:noFill/>
          <a:ln w="7620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двери бережл\до\IMG_20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844824"/>
            <a:ext cx="3073400" cy="4102100"/>
          </a:xfrm>
          <a:prstGeom prst="rect">
            <a:avLst/>
          </a:prstGeom>
          <a:noFill/>
          <a:ln w="7620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91264" cy="115699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До оптимизации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290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распечатать\проэкт Визуавв ПОС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335886"/>
            <a:ext cx="6048672" cy="5405482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822412" y="144016"/>
            <a:ext cx="7499176" cy="5486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После оптимизации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1254460" y="692696"/>
            <a:ext cx="6635080" cy="513842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1800" dirty="0" smtClean="0">
                <a:solidFill>
                  <a:srgbClr val="0070C0"/>
                </a:solidFill>
              </a:rPr>
              <a:t>План-схема навигации и визуализации в детском саду</a:t>
            </a:r>
            <a:endParaRPr lang="ru-RU" sz="1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665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91264" cy="115699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После оптимизации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122" name="Picture 2" descr="C:\Users\User\Desktop\двери бережл\после\IMG_20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3816424" cy="2861924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двери бережл\после\IMG_20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44824"/>
            <a:ext cx="4353348" cy="2861924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421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двери бережл\после\IMG_21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04864"/>
            <a:ext cx="4003873" cy="2658454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двери бережл\после\IMG_21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04864"/>
            <a:ext cx="4032448" cy="2658454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91264" cy="115699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После оптимизации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641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91264" cy="115699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После оптимизации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7170" name="Picture 2" descr="C:\Users\User\Desktop\двери бережл\после\IMG_2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3735237" cy="4706861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двери бережл\после\IMG_21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340768"/>
            <a:ext cx="3828256" cy="4706861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403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457200" y="260648"/>
            <a:ext cx="8291264" cy="115699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dirty="0" smtClean="0">
                <a:solidFill>
                  <a:srgbClr val="0070C0"/>
                </a:solidFill>
              </a:rPr>
              <a:t>После оптимизации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098" name="Picture 2" descr="C:\Users\User\Desktop\двери бережл\после\IMG_20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58" y="1988840"/>
            <a:ext cx="2594404" cy="3177357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двери бережл\после\IMG_21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614" y="1947988"/>
            <a:ext cx="2514599" cy="3211363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двери бережл\после\IMG_20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517" y="1988840"/>
            <a:ext cx="2452011" cy="3170511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3829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457200" y="260648"/>
            <a:ext cx="8291264" cy="115699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dirty="0" smtClean="0">
                <a:solidFill>
                  <a:srgbClr val="0070C0"/>
                </a:solidFill>
              </a:rPr>
              <a:t>После оптимизации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User\Desktop\IMG_24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700808"/>
            <a:ext cx="2664296" cy="3294202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IMG_24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546" y="1700808"/>
            <a:ext cx="2967622" cy="3294202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IMG_247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00808"/>
            <a:ext cx="2684165" cy="3294202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33644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457200" y="260648"/>
            <a:ext cx="8291264" cy="115699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dirty="0" smtClean="0">
                <a:solidFill>
                  <a:srgbClr val="0070C0"/>
                </a:solidFill>
              </a:rPr>
              <a:t>После оптимизации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0" name="Picture 2" descr="C:\Users\User\Desktop\IMG_24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23693"/>
            <a:ext cx="2750675" cy="3665548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IMG_24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923692"/>
            <a:ext cx="2740370" cy="3665548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IMG_247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226" y="1923693"/>
            <a:ext cx="2727262" cy="3665548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34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Карточка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проекта 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</a:rPr>
              <a:t>Организация  эффективного пространства  </a:t>
            </a:r>
            <a:r>
              <a:rPr lang="ru-RU" sz="1800" dirty="0" err="1">
                <a:solidFill>
                  <a:schemeClr val="tx1"/>
                </a:solidFill>
                <a:effectLst/>
              </a:rPr>
              <a:t>доу</a:t>
            </a:r>
            <a:r>
              <a:rPr lang="ru-RU" sz="1800" dirty="0">
                <a:solidFill>
                  <a:schemeClr val="tx1"/>
                </a:solidFill>
                <a:effectLst/>
              </a:rPr>
              <a:t> через систему навигации и визуализации</a:t>
            </a:r>
            <a:r>
              <a:rPr lang="ru-RU" sz="1800" kern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5512104"/>
              </p:ext>
            </p:extLst>
          </p:nvPr>
        </p:nvGraphicFramePr>
        <p:xfrm>
          <a:off x="285720" y="857232"/>
          <a:ext cx="3857652" cy="5786479"/>
        </p:xfrm>
        <a:graphic>
          <a:graphicData uri="http://schemas.openxmlformats.org/drawingml/2006/table">
            <a:tbl>
              <a:tblPr/>
              <a:tblGrid>
                <a:gridCol w="2333453"/>
                <a:gridCol w="761937"/>
                <a:gridCol w="762262"/>
              </a:tblGrid>
              <a:tr h="216109">
                <a:tc gridSpan="3">
                  <a:txBody>
                    <a:bodyPr/>
                    <a:lstStyle/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ru-RU" sz="10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ВОВЛЕЧЕННЫЕ </a:t>
                      </a:r>
                      <a:r>
                        <a:rPr lang="ru-RU" sz="105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ЛИЦА И РАМКИ ПРОЕКТА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/>
                </a:tc>
              </a:tr>
              <a:tr h="1756724">
                <a:tc gridSpan="3">
                  <a:txBody>
                    <a:bodyPr/>
                    <a:lstStyle/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Заказчики процесса — педагоги,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дети, родители</a:t>
                      </a:r>
                      <a:endParaRPr lang="ru-RU" sz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Периметр проекта —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Починковского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детский сад №8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Владелец процесса — заведующий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воспитатель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Н.А. Малашина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 проекта: заведующий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О.К.Морозова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воспитатель Н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.А.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Малашина воспитатель Л,А.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Шалунов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по хоз. части </a:t>
                      </a:r>
                      <a:r>
                        <a:rPr lang="ru-RU" sz="12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Поливцева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Н.В.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/>
                </a:tc>
              </a:tr>
              <a:tr h="216108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>
                      <a:noFill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/>
                </a:tc>
              </a:tr>
              <a:tr h="476396">
                <a:tc gridSpan="3">
                  <a:txBody>
                    <a:bodyPr/>
                    <a:lstStyle/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endParaRPr lang="ru-RU" sz="105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0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 ЦЕЛИ </a:t>
                      </a:r>
                      <a:r>
                        <a:rPr lang="ru-RU" sz="105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 ПЛАНОВЫЙ ЭФФЕКТ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/>
                </a:tc>
              </a:tr>
              <a:tr h="5232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цели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Текущий показатель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Целевой показатель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7892">
                <a:tc>
                  <a:txBody>
                    <a:bodyPr/>
                    <a:lstStyle/>
                    <a:p>
                      <a:pPr marL="3429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Сокращение времени у родителей и посетителей ДОУ в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поиске нужного помещения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3429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Сокращение времени в выборе правильного направления открывания дверей в ДОУ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3429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Сокращение времени у родителей и посетителей ДОУ при ориентации внутри ДОУ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3429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Сокращение времени у родителей и посетителей ДОУ при поиске нужного кабинета (помещения) </a:t>
                      </a:r>
                      <a:endParaRPr lang="ru-RU" sz="11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r>
                        <a:rPr lang="en-US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r>
                        <a:rPr lang="ru-RU" sz="105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мин.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r>
                        <a:rPr lang="ru-RU" sz="105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мин.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441156"/>
              </p:ext>
            </p:extLst>
          </p:nvPr>
        </p:nvGraphicFramePr>
        <p:xfrm>
          <a:off x="4429124" y="857209"/>
          <a:ext cx="4500562" cy="5826883"/>
        </p:xfrm>
        <a:graphic>
          <a:graphicData uri="http://schemas.openxmlformats.org/drawingml/2006/table">
            <a:tbl>
              <a:tblPr/>
              <a:tblGrid>
                <a:gridCol w="4500562"/>
              </a:tblGrid>
              <a:tr h="266797">
                <a:tc>
                  <a:txBody>
                    <a:bodyPr/>
                    <a:lstStyle/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0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 ОБОСНОВАНИЕ </a:t>
                      </a:r>
                      <a:r>
                        <a:rPr lang="ru-RU" sz="105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ВЫБОРА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983" marR="44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002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Ключевой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риск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—</a:t>
                      </a:r>
                    </a:p>
                    <a:p>
                      <a:pPr marL="109728" indent="0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ru-RU" sz="1200" dirty="0" smtClean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</a:t>
                      </a:r>
                      <a:r>
                        <a:rPr lang="ru-RU" sz="1200" baseline="0" dirty="0" smtClean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Не рациональный расход времени родителей (законных представителей) и посетителей ДОУ при поиске нужного помещения и специалиста</a:t>
                      </a:r>
                      <a:r>
                        <a:rPr lang="en-US" sz="1200" dirty="0" smtClean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u-RU" sz="1200" dirty="0" smtClean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Проблемы: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Затрата лишнего времени у родителей и посетителей ДОУ в поиске нужного помещения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3429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Родители, дети и посетители затрудняются в выборе правильного направления открывания дверей в ДОУ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3429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Затрата лишнего времени у родителей и посетителей ДОУ при ориентации внутри ДОУ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3429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Затрата лишнего времени у родителей и посетителей ДОУ при поиске нужного кабинета (помещения) </a:t>
                      </a:r>
                      <a:endParaRPr lang="ru-RU" sz="12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83" marR="44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7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983" marR="4498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446">
                <a:tc>
                  <a:txBody>
                    <a:bodyPr/>
                    <a:lstStyle/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0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 КЛЮЧЕВЫЕ </a:t>
                      </a:r>
                      <a:r>
                        <a:rPr lang="ru-RU" sz="105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СОБЫТИЯ </a:t>
                      </a:r>
                      <a:r>
                        <a:rPr lang="ru-RU" sz="10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ПРОЕКТА</a:t>
                      </a:r>
                    </a:p>
                  </a:txBody>
                  <a:tcPr marL="44983" marR="44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04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1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Старт проекта</a:t>
                      </a:r>
                      <a:r>
                        <a:rPr lang="en-US" sz="11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</a:t>
                      </a:r>
                      <a:r>
                        <a:rPr lang="en-US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</a:t>
                      </a:r>
                      <a:r>
                        <a:rPr lang="en-US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.202</a:t>
                      </a:r>
                      <a:r>
                        <a:rPr lang="en-US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en-US" sz="1100" u="none" kern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2</a:t>
                      </a:r>
                      <a:r>
                        <a:rPr lang="en-US" sz="11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Диагностика и определение целевого состояния</a:t>
                      </a: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n-US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.202</a:t>
                      </a:r>
                      <a:r>
                        <a:rPr lang="en-US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03.03.2023г.</a:t>
                      </a:r>
                      <a:r>
                        <a:rPr lang="en-US" sz="11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u="none" kern="12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57175" indent="-169863" algn="l">
                        <a:spcAft>
                          <a:spcPts val="0"/>
                        </a:spcAft>
                      </a:pPr>
                      <a:r>
                        <a:rPr lang="ru-RU" sz="11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-   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карты  текущего состояния -</a:t>
                      </a:r>
                      <a:r>
                        <a:rPr lang="ru-RU" sz="11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22.02</a:t>
                      </a:r>
                      <a:r>
                        <a:rPr lang="ru-RU" sz="11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-24.02.2023</a:t>
                      </a:r>
                      <a:endParaRPr lang="en-US" sz="1100" u="none" kern="12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2" lvl="0" indent="0" algn="l">
                        <a:spcAft>
                          <a:spcPts val="0"/>
                        </a:spcAft>
                        <a:buNone/>
                      </a:pPr>
                      <a:r>
                        <a:rPr lang="ru-RU" sz="11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-  </a:t>
                      </a:r>
                      <a:r>
                        <a:rPr lang="en-US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карты  целевого состояния </a:t>
                      </a:r>
                      <a:r>
                        <a:rPr lang="ru-RU" sz="11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- 27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.02- 03.0</a:t>
                      </a:r>
                      <a:r>
                        <a:rPr lang="en-US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.202</a:t>
                      </a:r>
                      <a:r>
                        <a:rPr lang="en-US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sz="1100" u="none" kern="12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2" lvl="0" indent="0" algn="l">
                        <a:spcAft>
                          <a:spcPts val="0"/>
                        </a:spcAft>
                        <a:buNone/>
                      </a:pPr>
                      <a:r>
                        <a:rPr lang="ru-RU" sz="11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 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 —</a:t>
                      </a:r>
                      <a:r>
                        <a:rPr lang="ru-RU" sz="11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06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</a:t>
                      </a:r>
                      <a:r>
                        <a:rPr lang="en-US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.22</a:t>
                      </a:r>
                      <a:r>
                        <a:rPr lang="ru-RU" sz="11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09.0</a:t>
                      </a:r>
                      <a:r>
                        <a:rPr lang="en-US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.2023г.</a:t>
                      </a:r>
                    </a:p>
                    <a:p>
                      <a:pPr marL="87312" lvl="0" indent="0" algn="l">
                        <a:spcAft>
                          <a:spcPts val="0"/>
                        </a:spcAft>
                        <a:buNone/>
                      </a:pPr>
                      <a:r>
                        <a:rPr lang="en-US" sz="11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</a:t>
                      </a:r>
                      <a:r>
                        <a:rPr lang="ru-RU" sz="11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1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овещание по защите подходов внедрения   </a:t>
                      </a:r>
                      <a:r>
                        <a:rPr lang="ru-RU" sz="11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15.0</a:t>
                      </a:r>
                      <a:r>
                        <a:rPr lang="en-US" sz="11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1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.2023г.</a:t>
                      </a:r>
                    </a:p>
                    <a:p>
                      <a:pPr marL="257175" lvl="0" indent="-169863" algn="l">
                        <a:spcAft>
                          <a:spcPts val="0"/>
                        </a:spcAft>
                      </a:pPr>
                      <a:r>
                        <a:rPr lang="en-US" sz="11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1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10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Закрепление результата</a:t>
                      </a:r>
                      <a:r>
                        <a:rPr lang="ru-RU" sz="110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закрытие проекта</a:t>
                      </a:r>
                      <a:r>
                        <a:rPr lang="ru-RU" sz="110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 16</a:t>
                      </a:r>
                      <a:r>
                        <a:rPr lang="ru-RU" sz="11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.03.23г  - 22.03.2023г.</a:t>
                      </a:r>
                    </a:p>
                    <a:p>
                      <a:pPr marL="257175" indent="-169863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1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1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Завершающее совещание </a:t>
                      </a:r>
                      <a:r>
                        <a:rPr lang="ru-RU" sz="110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 24</a:t>
                      </a:r>
                      <a:r>
                        <a:rPr lang="ru-RU" sz="11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.03.2023г.</a:t>
                      </a:r>
                      <a:endParaRPr lang="ru-RU" sz="11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983" marR="44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174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1648253"/>
            <a:ext cx="477021" cy="144841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Вход в ДОУ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1648253"/>
            <a:ext cx="477021" cy="144841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Родитель (посетитель) ищет нужное помещение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43808" y="1648253"/>
            <a:ext cx="477021" cy="144841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Долгий поиск нужного помещения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32034" y="1648253"/>
            <a:ext cx="408875" cy="144841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Вход в не нужное  помещение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48251" y="1648253"/>
            <a:ext cx="421881" cy="144841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Объяснение  работника о (направлении)расположение помещения</a:t>
            </a:r>
            <a:endParaRPr lang="ru-RU" sz="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30234" y="1648253"/>
            <a:ext cx="391943" cy="144841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Долгий поиск нужного помещения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392362" y="1652176"/>
            <a:ext cx="391943" cy="144841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Просьба работника довести до нужного помещения</a:t>
            </a:r>
            <a:endParaRPr lang="ru-RU" sz="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76055" y="1648253"/>
            <a:ext cx="390255" cy="144841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Выход из не нужного  помещения</a:t>
            </a:r>
          </a:p>
          <a:p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52696" y="1656511"/>
            <a:ext cx="408875" cy="144841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Работник доводит родителя (посетителя) до нужного помещения</a:t>
            </a:r>
            <a:endParaRPr lang="ru-RU" sz="65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816389" y="1656511"/>
            <a:ext cx="391943" cy="144841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Вход в нужное помещение</a:t>
            </a:r>
          </a:p>
          <a:p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>
            <a:stCxn id="4" idx="3"/>
            <a:endCxn id="5" idx="1"/>
          </p:cNvCxnSpPr>
          <p:nvPr/>
        </p:nvCxnSpPr>
        <p:spPr>
          <a:xfrm>
            <a:off x="1736653" y="2372462"/>
            <a:ext cx="315067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5" idx="3"/>
            <a:endCxn id="7" idx="1"/>
          </p:cNvCxnSpPr>
          <p:nvPr/>
        </p:nvCxnSpPr>
        <p:spPr>
          <a:xfrm>
            <a:off x="2528741" y="2372462"/>
            <a:ext cx="315067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7" idx="3"/>
            <a:endCxn id="11" idx="1"/>
          </p:cNvCxnSpPr>
          <p:nvPr/>
        </p:nvCxnSpPr>
        <p:spPr>
          <a:xfrm>
            <a:off x="3320829" y="2372462"/>
            <a:ext cx="31120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1" idx="3"/>
            <a:endCxn id="12" idx="1"/>
          </p:cNvCxnSpPr>
          <p:nvPr/>
        </p:nvCxnSpPr>
        <p:spPr>
          <a:xfrm>
            <a:off x="4040909" y="2372462"/>
            <a:ext cx="307342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12" idx="3"/>
            <a:endCxn id="15" idx="1"/>
          </p:cNvCxnSpPr>
          <p:nvPr/>
        </p:nvCxnSpPr>
        <p:spPr>
          <a:xfrm>
            <a:off x="4770132" y="2372462"/>
            <a:ext cx="305923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5" idx="3"/>
            <a:endCxn id="13" idx="1"/>
          </p:cNvCxnSpPr>
          <p:nvPr/>
        </p:nvCxnSpPr>
        <p:spPr>
          <a:xfrm>
            <a:off x="5466310" y="2372462"/>
            <a:ext cx="263924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13" idx="3"/>
            <a:endCxn id="14" idx="1"/>
          </p:cNvCxnSpPr>
          <p:nvPr/>
        </p:nvCxnSpPr>
        <p:spPr>
          <a:xfrm>
            <a:off x="6122177" y="2372462"/>
            <a:ext cx="270185" cy="392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14" idx="3"/>
            <a:endCxn id="16" idx="1"/>
          </p:cNvCxnSpPr>
          <p:nvPr/>
        </p:nvCxnSpPr>
        <p:spPr>
          <a:xfrm>
            <a:off x="6784305" y="2376385"/>
            <a:ext cx="268391" cy="433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16" idx="3"/>
            <a:endCxn id="17" idx="1"/>
          </p:cNvCxnSpPr>
          <p:nvPr/>
        </p:nvCxnSpPr>
        <p:spPr>
          <a:xfrm>
            <a:off x="7461571" y="2380720"/>
            <a:ext cx="35481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781530" y="4725144"/>
            <a:ext cx="1428206" cy="1656184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 процесса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Стрелка вниз 63"/>
          <p:cNvSpPr/>
          <p:nvPr/>
        </p:nvSpPr>
        <p:spPr>
          <a:xfrm rot="16200000">
            <a:off x="2130346" y="5364480"/>
            <a:ext cx="974226" cy="5554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2941771" y="4725144"/>
            <a:ext cx="5236753" cy="1656184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en-US" sz="1200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en-US" sz="12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en-US" sz="1200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en-US" sz="11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>
              <a:defRPr/>
            </a:pPr>
            <a:endParaRPr lang="en-US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>
              <a:defRPr/>
            </a:pP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Затрата лишнего времени у родителей и посетителей ДОУ в поиске нужного помещения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>
              <a:defRPr/>
            </a:pP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Родители, дети и посетители затрудняются в выборе правильного направления открывания дверей в ДОУ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0">
              <a:lnSpc>
                <a:spcPct val="100000"/>
              </a:lnSpc>
              <a:spcAft>
                <a:spcPts val="0"/>
              </a:spcAft>
              <a:buFont typeface="+mj-lt"/>
              <a:buNone/>
            </a:pP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Затрата лишнего времени у родителей и посетителей ДОУ при ориентации внутри ДОУ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>
              <a:defRPr/>
            </a:pP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Затрата лишнего времени у родителей и посетителей ДОУ при поиске нужного кабинета (помещения) 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ru-RU" sz="12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en-US" dirty="0" smtClean="0">
              <a:latin typeface="Times New Roman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ru-RU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6820094" y="5948995"/>
            <a:ext cx="1065028" cy="3603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schemeClr val="tx1"/>
                </a:solidFill>
              </a:rPr>
              <a:t>ВПП=13 мин</a:t>
            </a:r>
            <a:endParaRPr lang="ru-RU" sz="1050" dirty="0">
              <a:solidFill>
                <a:schemeClr val="tx1"/>
              </a:solidFill>
            </a:endParaRPr>
          </a:p>
        </p:txBody>
      </p:sp>
      <p:sp>
        <p:nvSpPr>
          <p:cNvPr id="69" name="12-конечная звезда 37"/>
          <p:cNvSpPr>
            <a:spLocks/>
          </p:cNvSpPr>
          <p:nvPr/>
        </p:nvSpPr>
        <p:spPr bwMode="auto">
          <a:xfrm>
            <a:off x="1273146" y="1101197"/>
            <a:ext cx="490542" cy="366702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2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12-конечная звезда 37"/>
          <p:cNvSpPr>
            <a:spLocks/>
          </p:cNvSpPr>
          <p:nvPr/>
        </p:nvSpPr>
        <p:spPr bwMode="auto">
          <a:xfrm>
            <a:off x="3498637" y="1066629"/>
            <a:ext cx="490542" cy="366702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2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12-конечная звезда 37"/>
          <p:cNvSpPr>
            <a:spLocks/>
          </p:cNvSpPr>
          <p:nvPr/>
        </p:nvSpPr>
        <p:spPr bwMode="auto">
          <a:xfrm>
            <a:off x="2814561" y="1066629"/>
            <a:ext cx="490542" cy="366702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1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12-конечная звезда 37"/>
          <p:cNvSpPr>
            <a:spLocks/>
          </p:cNvSpPr>
          <p:nvPr/>
        </p:nvSpPr>
        <p:spPr bwMode="auto">
          <a:xfrm>
            <a:off x="2065234" y="1066629"/>
            <a:ext cx="490542" cy="366702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3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12-конечная звезда 37"/>
          <p:cNvSpPr>
            <a:spLocks/>
          </p:cNvSpPr>
          <p:nvPr/>
        </p:nvSpPr>
        <p:spPr bwMode="auto">
          <a:xfrm>
            <a:off x="6889770" y="1066629"/>
            <a:ext cx="490542" cy="366702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4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12-конечная звезда 37"/>
          <p:cNvSpPr>
            <a:spLocks/>
          </p:cNvSpPr>
          <p:nvPr/>
        </p:nvSpPr>
        <p:spPr bwMode="auto">
          <a:xfrm>
            <a:off x="4873546" y="1046074"/>
            <a:ext cx="490542" cy="366702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2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12-конечная звезда 37"/>
          <p:cNvSpPr>
            <a:spLocks/>
          </p:cNvSpPr>
          <p:nvPr/>
        </p:nvSpPr>
        <p:spPr bwMode="auto">
          <a:xfrm>
            <a:off x="4213225" y="1058371"/>
            <a:ext cx="490542" cy="366702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4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12-конечная звезда 37"/>
          <p:cNvSpPr>
            <a:spLocks/>
          </p:cNvSpPr>
          <p:nvPr/>
        </p:nvSpPr>
        <p:spPr bwMode="auto">
          <a:xfrm>
            <a:off x="6168663" y="1033016"/>
            <a:ext cx="490542" cy="366702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1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12-конечная звезда 37"/>
          <p:cNvSpPr>
            <a:spLocks/>
          </p:cNvSpPr>
          <p:nvPr/>
        </p:nvSpPr>
        <p:spPr bwMode="auto">
          <a:xfrm>
            <a:off x="5521618" y="1033016"/>
            <a:ext cx="490542" cy="366702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3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12-конечная звезда 37"/>
          <p:cNvSpPr>
            <a:spLocks/>
          </p:cNvSpPr>
          <p:nvPr/>
        </p:nvSpPr>
        <p:spPr bwMode="auto">
          <a:xfrm>
            <a:off x="7639851" y="1134844"/>
            <a:ext cx="490542" cy="366702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2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63588" y="188640"/>
            <a:ext cx="7380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Карта текущего состояния </a:t>
            </a:r>
            <a:r>
              <a:rPr lang="ru-RU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процесса </a:t>
            </a:r>
            <a:endParaRPr lang="en-US" sz="16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600" b="1" kern="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Организация  эффективного пространства  ДОУ через систему навигации и визуализации</a:t>
            </a:r>
            <a:r>
              <a:rPr lang="ru-RU" sz="1600" b="1" kern="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259632" y="3491643"/>
            <a:ext cx="792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065234" y="3517776"/>
            <a:ext cx="0" cy="355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065234" y="3872951"/>
            <a:ext cx="7493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814561" y="3521885"/>
            <a:ext cx="0" cy="351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2814561" y="3521885"/>
            <a:ext cx="8174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632034" y="3521885"/>
            <a:ext cx="0" cy="351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3632034" y="3872951"/>
            <a:ext cx="7162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4348251" y="3521885"/>
            <a:ext cx="0" cy="351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4348251" y="3521885"/>
            <a:ext cx="7278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5076055" y="3521885"/>
            <a:ext cx="0" cy="351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076055" y="3872951"/>
            <a:ext cx="6908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5766889" y="3521885"/>
            <a:ext cx="0" cy="351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>
            <a:off x="5766889" y="3521885"/>
            <a:ext cx="6254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6392362" y="3521885"/>
            <a:ext cx="0" cy="351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6392362" y="3872951"/>
            <a:ext cx="6603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 flipV="1">
            <a:off x="7052696" y="3521885"/>
            <a:ext cx="0" cy="351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7052696" y="3521885"/>
            <a:ext cx="7636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>
            <a:off x="7816389" y="3521885"/>
            <a:ext cx="0" cy="351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>
            <a:off x="7816389" y="3872951"/>
            <a:ext cx="5000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/>
          <p:cNvSpPr txBox="1"/>
          <p:nvPr/>
        </p:nvSpPr>
        <p:spPr>
          <a:xfrm>
            <a:off x="6433069" y="3624171"/>
            <a:ext cx="6020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2 мин</a:t>
            </a:r>
            <a:endParaRPr lang="ru-RU" sz="1000" dirty="0"/>
          </a:p>
        </p:txBody>
      </p:sp>
      <p:sp>
        <p:nvSpPr>
          <p:cNvPr id="113" name="TextBox 112"/>
          <p:cNvSpPr txBox="1"/>
          <p:nvPr/>
        </p:nvSpPr>
        <p:spPr>
          <a:xfrm>
            <a:off x="3645133" y="3626729"/>
            <a:ext cx="7915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0,5 мин</a:t>
            </a:r>
            <a:endParaRPr lang="ru-RU" sz="1000" dirty="0"/>
          </a:p>
        </p:txBody>
      </p:sp>
      <p:sp>
        <p:nvSpPr>
          <p:cNvPr id="114" name="TextBox 113"/>
          <p:cNvSpPr txBox="1"/>
          <p:nvPr/>
        </p:nvSpPr>
        <p:spPr>
          <a:xfrm>
            <a:off x="2896619" y="3271555"/>
            <a:ext cx="6020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/>
              <a:t>3</a:t>
            </a:r>
            <a:r>
              <a:rPr lang="ru-RU" sz="1000" dirty="0" smtClean="0"/>
              <a:t> мин</a:t>
            </a:r>
            <a:endParaRPr lang="ru-RU" sz="1000" dirty="0"/>
          </a:p>
        </p:txBody>
      </p:sp>
      <p:sp>
        <p:nvSpPr>
          <p:cNvPr id="115" name="TextBox 114"/>
          <p:cNvSpPr txBox="1"/>
          <p:nvPr/>
        </p:nvSpPr>
        <p:spPr>
          <a:xfrm>
            <a:off x="2142702" y="3626730"/>
            <a:ext cx="7493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1 мин</a:t>
            </a:r>
            <a:endParaRPr lang="ru-RU" sz="1000" dirty="0"/>
          </a:p>
        </p:txBody>
      </p:sp>
      <p:sp>
        <p:nvSpPr>
          <p:cNvPr id="116" name="TextBox 115"/>
          <p:cNvSpPr txBox="1"/>
          <p:nvPr/>
        </p:nvSpPr>
        <p:spPr>
          <a:xfrm>
            <a:off x="1259632" y="3242265"/>
            <a:ext cx="6970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0,5 мин</a:t>
            </a:r>
            <a:endParaRPr lang="ru-RU" sz="1000" dirty="0"/>
          </a:p>
        </p:txBody>
      </p:sp>
      <p:sp>
        <p:nvSpPr>
          <p:cNvPr id="119" name="TextBox 118"/>
          <p:cNvSpPr txBox="1"/>
          <p:nvPr/>
        </p:nvSpPr>
        <p:spPr>
          <a:xfrm>
            <a:off x="5778616" y="3269876"/>
            <a:ext cx="6020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2 мин</a:t>
            </a:r>
            <a:endParaRPr lang="ru-RU" sz="1000" dirty="0"/>
          </a:p>
        </p:txBody>
      </p:sp>
      <p:sp>
        <p:nvSpPr>
          <p:cNvPr id="120" name="TextBox 119"/>
          <p:cNvSpPr txBox="1"/>
          <p:nvPr/>
        </p:nvSpPr>
        <p:spPr>
          <a:xfrm>
            <a:off x="5076055" y="3624172"/>
            <a:ext cx="7399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0,5 мин</a:t>
            </a:r>
            <a:endParaRPr lang="ru-RU" sz="1000" dirty="0"/>
          </a:p>
        </p:txBody>
      </p:sp>
      <p:sp>
        <p:nvSpPr>
          <p:cNvPr id="121" name="TextBox 120"/>
          <p:cNvSpPr txBox="1"/>
          <p:nvPr/>
        </p:nvSpPr>
        <p:spPr>
          <a:xfrm>
            <a:off x="4436684" y="3271554"/>
            <a:ext cx="6020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/>
              <a:t>2</a:t>
            </a:r>
            <a:r>
              <a:rPr lang="ru-RU" sz="1000" dirty="0" smtClean="0"/>
              <a:t> мин</a:t>
            </a:r>
            <a:endParaRPr lang="ru-RU" sz="1000" dirty="0"/>
          </a:p>
        </p:txBody>
      </p:sp>
      <p:sp>
        <p:nvSpPr>
          <p:cNvPr id="122" name="TextBox 121"/>
          <p:cNvSpPr txBox="1"/>
          <p:nvPr/>
        </p:nvSpPr>
        <p:spPr>
          <a:xfrm>
            <a:off x="7127046" y="3275664"/>
            <a:ext cx="6020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1мин</a:t>
            </a:r>
            <a:endParaRPr lang="ru-RU" sz="1000" dirty="0"/>
          </a:p>
        </p:txBody>
      </p:sp>
      <p:sp>
        <p:nvSpPr>
          <p:cNvPr id="123" name="TextBox 122"/>
          <p:cNvSpPr txBox="1"/>
          <p:nvPr/>
        </p:nvSpPr>
        <p:spPr>
          <a:xfrm>
            <a:off x="7775508" y="3624170"/>
            <a:ext cx="9367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0,5 мин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530561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0111916"/>
              </p:ext>
            </p:extLst>
          </p:nvPr>
        </p:nvGraphicFramePr>
        <p:xfrm>
          <a:off x="467544" y="980728"/>
          <a:ext cx="8136904" cy="5616623"/>
        </p:xfrm>
        <a:graphic>
          <a:graphicData uri="http://schemas.openxmlformats.org/drawingml/2006/table">
            <a:tbl>
              <a:tblPr firstRow="1" firstCol="1" bandRow="1"/>
              <a:tblGrid>
                <a:gridCol w="510950"/>
                <a:gridCol w="1954530"/>
                <a:gridCol w="2263713"/>
                <a:gridCol w="3407711"/>
              </a:tblGrid>
              <a:tr h="4493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 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Проблема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Коренная причина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Способ решения проблемы (устранения коренной причины)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33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Затрата лишнего времени у родителей и посетителей ДОУ в поиске нужного помещения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Отсутствуют  указатели направления движения по ДОУ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Размещение в фойе ДОУ указателей направления движения с использованием сказочных героев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33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Родители, дети и посетители затрудняются в выборе правильного направления открывания дверей в ДОУ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размечено направление открывания дверей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Изготовление и размещение наклеек с обозначениями направления открывания дверей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31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Затрата лишнего времени у родителей и посетителей ДОУ при ориентации внутри ДОУ	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Отсутствует схема передвижения по первому и второму этажу ДОУ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Разработка навигационного плана - схемы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ем Размещение </a:t>
                      </a: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навигационного плана – схемы в фойе ДОУ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33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Затрата лишнего времени у родителей и посетителей ДОУ при поиске нужного кабинета (помещения)  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на всех кабинетах имеются  знаки дополнительной информации (таблички, обозначающие кабинет)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Размещение табличек на кабинетах и помещениях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116632"/>
            <a:ext cx="6336704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Разработка комплекса мероприятий </a:t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устранению проблем</a:t>
            </a:r>
          </a:p>
        </p:txBody>
      </p:sp>
    </p:spTree>
    <p:extLst>
      <p:ext uri="{BB962C8B-B14F-4D97-AF65-F5344CB8AC3E}">
        <p14:creationId xmlns:p14="http://schemas.microsoft.com/office/powerpoint/2010/main" val="164782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43808" y="1700808"/>
            <a:ext cx="504056" cy="144016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Вход в ДОУ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68144" y="1700808"/>
            <a:ext cx="504056" cy="144016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Вход в нужное помещение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54912" y="1700808"/>
            <a:ext cx="504056" cy="144016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Перемещается до нужного помещения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51920" y="1700808"/>
            <a:ext cx="504056" cy="144016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Смотрит план – навигации  ДОУ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>
            <a:stCxn id="4" idx="3"/>
            <a:endCxn id="7" idx="1"/>
          </p:cNvCxnSpPr>
          <p:nvPr/>
        </p:nvCxnSpPr>
        <p:spPr>
          <a:xfrm>
            <a:off x="3347864" y="2420888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7" idx="3"/>
            <a:endCxn id="6" idx="1"/>
          </p:cNvCxnSpPr>
          <p:nvPr/>
        </p:nvCxnSpPr>
        <p:spPr>
          <a:xfrm>
            <a:off x="4355976" y="2420888"/>
            <a:ext cx="4989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6" idx="3"/>
            <a:endCxn id="5" idx="1"/>
          </p:cNvCxnSpPr>
          <p:nvPr/>
        </p:nvCxnSpPr>
        <p:spPr>
          <a:xfrm>
            <a:off x="5358968" y="2420888"/>
            <a:ext cx="5091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771800" y="3717032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635896" y="3717032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635896" y="4293096"/>
            <a:ext cx="1008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4644008" y="3717032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644008" y="3717032"/>
            <a:ext cx="10029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647000" y="3717032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5647000" y="4293096"/>
            <a:ext cx="8692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843808" y="3455422"/>
            <a:ext cx="9001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0,5 мин</a:t>
            </a:r>
            <a:endParaRPr lang="ru-RU" sz="1100" dirty="0"/>
          </a:p>
        </p:txBody>
      </p:sp>
      <p:sp>
        <p:nvSpPr>
          <p:cNvPr id="42" name="TextBox 41"/>
          <p:cNvSpPr txBox="1"/>
          <p:nvPr/>
        </p:nvSpPr>
        <p:spPr>
          <a:xfrm>
            <a:off x="3815916" y="4024008"/>
            <a:ext cx="9001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/>
              <a:t>2</a:t>
            </a:r>
            <a:r>
              <a:rPr lang="ru-RU" sz="1100" dirty="0" smtClean="0"/>
              <a:t> мин</a:t>
            </a:r>
            <a:endParaRPr lang="ru-RU" sz="1100" dirty="0"/>
          </a:p>
        </p:txBody>
      </p:sp>
      <p:sp>
        <p:nvSpPr>
          <p:cNvPr id="43" name="TextBox 42"/>
          <p:cNvSpPr txBox="1"/>
          <p:nvPr/>
        </p:nvSpPr>
        <p:spPr>
          <a:xfrm>
            <a:off x="4838977" y="3455422"/>
            <a:ext cx="9001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/>
              <a:t>2</a:t>
            </a:r>
            <a:r>
              <a:rPr lang="ru-RU" sz="1100" dirty="0" smtClean="0"/>
              <a:t> мин</a:t>
            </a:r>
            <a:endParaRPr lang="ru-RU" sz="1100" dirty="0"/>
          </a:p>
        </p:txBody>
      </p:sp>
      <p:sp>
        <p:nvSpPr>
          <p:cNvPr id="44" name="TextBox 43"/>
          <p:cNvSpPr txBox="1"/>
          <p:nvPr/>
        </p:nvSpPr>
        <p:spPr>
          <a:xfrm>
            <a:off x="5796136" y="4031486"/>
            <a:ext cx="9001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0,5 мин</a:t>
            </a:r>
            <a:endParaRPr lang="ru-RU" sz="1100" dirty="0"/>
          </a:p>
        </p:txBody>
      </p:sp>
      <p:sp>
        <p:nvSpPr>
          <p:cNvPr id="45" name="Выноска-облако 44"/>
          <p:cNvSpPr/>
          <p:nvPr/>
        </p:nvSpPr>
        <p:spPr>
          <a:xfrm>
            <a:off x="3568448" y="1199602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46" name="Выноска-облако 45"/>
          <p:cNvSpPr/>
          <p:nvPr/>
        </p:nvSpPr>
        <p:spPr>
          <a:xfrm>
            <a:off x="4864592" y="1196752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47" name="Выноска-облако 46"/>
          <p:cNvSpPr/>
          <p:nvPr/>
        </p:nvSpPr>
        <p:spPr>
          <a:xfrm>
            <a:off x="5361248" y="1283814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48" name="Выноска-облако 47"/>
          <p:cNvSpPr/>
          <p:nvPr/>
        </p:nvSpPr>
        <p:spPr>
          <a:xfrm>
            <a:off x="4360536" y="1199602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827585" y="4725144"/>
            <a:ext cx="7350940" cy="165618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bg2">
                <a:lumMod val="9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en-US" sz="1200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en-US" sz="12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en-US" sz="1200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en-US" sz="12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Разработка навигационного плана – схемы в фойе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ДОУ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2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Размещение </a:t>
            </a:r>
            <a:r>
              <a:rPr lang="ru-RU" sz="12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в фойе ДОУ указателей направления движения с использованием сказочных </a:t>
            </a:r>
            <a:r>
              <a:rPr lang="ru-RU" sz="12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героев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2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Изготовление </a:t>
            </a:r>
            <a:r>
              <a:rPr lang="ru-RU" sz="12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и размещение наклеек с обозначениями направления открывания </a:t>
            </a:r>
            <a:r>
              <a:rPr lang="ru-RU" sz="12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дверей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2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Размещение табличек на кабинетах и помещениях </a:t>
            </a:r>
            <a:endParaRPr lang="ru-RU" sz="1200" dirty="0" smtClean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ru-RU" sz="12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en-US" dirty="0" smtClean="0">
              <a:latin typeface="Times New Roman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ru-RU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820094" y="5948995"/>
            <a:ext cx="827929" cy="3603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schemeClr val="tx1"/>
                </a:solidFill>
              </a:rPr>
              <a:t>ВПП=13</a:t>
            </a:r>
            <a:endParaRPr lang="ru-RU" sz="105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74570" y="116632"/>
            <a:ext cx="66828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Карта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целевого состояния </a:t>
            </a: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процесса </a:t>
            </a:r>
            <a:endParaRPr lang="en-US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b="1" kern="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Организация  эффективного пространства  ДОУ через систему навигации и визуализации</a:t>
            </a:r>
            <a:r>
              <a:rPr lang="ru-RU" b="1" kern="0" dirty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Выноска-облако 26"/>
          <p:cNvSpPr/>
          <p:nvPr/>
        </p:nvSpPr>
        <p:spPr>
          <a:xfrm>
            <a:off x="6081608" y="1216713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8" name="Выноска-облако 27"/>
          <p:cNvSpPr/>
          <p:nvPr/>
        </p:nvSpPr>
        <p:spPr>
          <a:xfrm>
            <a:off x="2850180" y="1173407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24381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9752" y="274638"/>
            <a:ext cx="6347048" cy="490066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План мероприятий по достижению целевых показателей</a:t>
            </a:r>
          </a:p>
        </p:txBody>
      </p:sp>
      <p:graphicFrame>
        <p:nvGraphicFramePr>
          <p:cNvPr id="5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9337566"/>
              </p:ext>
            </p:extLst>
          </p:nvPr>
        </p:nvGraphicFramePr>
        <p:xfrm>
          <a:off x="323528" y="980728"/>
          <a:ext cx="8606190" cy="56798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3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728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757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4814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1706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70957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en-US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НАИМЕНОВАНИЕ МЕРОПРИЯТИЙ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937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СРОК РЕАЛИЗАЦИИ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ОЖИДАЕМЫЙ РЕЗУЛЬТАТ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ОТВЕТСТВЕННЫЙ ИСПОЛНИТЕЛЬ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115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рабочей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группы.</a:t>
                      </a:r>
                      <a:endParaRPr lang="en-US" sz="105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Диагностика 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проблем в деятельности образовательной организации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22.02.2023г.</a:t>
                      </a:r>
                      <a:endParaRPr lang="ru-RU" sz="105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Сформирована команда проекта.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Определены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проблемы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Завед.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Морозова О.К.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3541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текущего состояния пространства</a:t>
                      </a:r>
                      <a:r>
                        <a:rPr lang="ru-RU" sz="105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приёмной комнаты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22.02.2022-24.02.2023г.</a:t>
                      </a:r>
                      <a:endParaRPr lang="ru-RU" sz="105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текущего состояния процесса с отражением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выявленных проблем процесса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воспитатель 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Малашина Н.А.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Шалунова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Л.А.,</a:t>
                      </a: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842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Планирование 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целевого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состояния процесса и определение мероприятий, направленных на решение проблем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27.02.2022-03.03.2023г.</a:t>
                      </a:r>
                      <a:endParaRPr lang="ru-RU" sz="105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целевого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состояния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План мероприятий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 Малашина Н.А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Шалунова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Л.А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7713">
                <a:tc rowSpan="4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Внедрение улучшений: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Разработка навигационного плана - схемы Выбор изображений сказочных героев 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r>
                        <a:rPr lang="ru-RU" sz="1050" b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.03</a:t>
                      </a:r>
                      <a:r>
                        <a:rPr lang="ru-RU" sz="105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050" b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2023г</a:t>
                      </a:r>
                      <a:r>
                        <a:rPr lang="ru-RU" sz="1050" b="1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05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Times New Roman"/>
                          <a:ea typeface="Calibri"/>
                          <a:cs typeface="Times New Roman"/>
                        </a:rPr>
                        <a:t>Уменьшение времени у родителей (законных представителей) и посетителей  при поиске нужных помещений ДОУ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воспитатель Шалунова Л.А.,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 Малашина Н.А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14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Изготовление и размещение наклеек с обозначениями направления открывания дверей 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07.03.2023г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0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50" b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</a:t>
                      </a: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Морозова</a:t>
                      </a: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</a:t>
                      </a: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 Малашина Н.А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 Шалунова Л.А,</a:t>
                      </a: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Заведующий по хоз. части </a:t>
                      </a:r>
                      <a:r>
                        <a:rPr lang="ru-RU" sz="105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Поливцева</a:t>
                      </a: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Н.В</a:t>
                      </a:r>
                      <a:endParaRPr lang="ru-RU" sz="1050" b="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14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Разработка навигационного плана - схемы</a:t>
                      </a:r>
                      <a:endParaRPr lang="ru-RU" sz="105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ем Размещение навигационного плана – схемы в фойе ДОУ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08.03.2023г</a:t>
                      </a:r>
                      <a:endParaRPr lang="ru-RU" sz="10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50" b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</a:t>
                      </a: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Морозова</a:t>
                      </a: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</a:t>
                      </a: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 Малашина Н.А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 </a:t>
                      </a:r>
                      <a:r>
                        <a:rPr lang="ru-RU" sz="105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Шалунова</a:t>
                      </a: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Л.А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73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Размещение табличек на кабинетах и помещениях</a:t>
                      </a:r>
                      <a:endParaRPr lang="ru-RU" sz="105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09.03.2023г</a:t>
                      </a:r>
                      <a:endParaRPr lang="ru-RU" sz="10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 Малашина Н.А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Шалунова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Л.А</a:t>
                      </a:r>
                      <a:endParaRPr lang="ru-RU" sz="10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128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15.03.2023</a:t>
                      </a:r>
                      <a:endParaRPr lang="ru-RU" sz="105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Принятие результатов и внесение поправок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Малашина Н.А.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Закрепление результатов и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закрытие 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ru-RU" sz="105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.03.23г  - 24.03.2023г.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Процесс организации</a:t>
                      </a: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dirty="0" smtClean="0">
                          <a:latin typeface="Times New Roman" pitchFamily="18" charset="0"/>
                          <a:cs typeface="Times New Roman" pitchFamily="18" charset="0"/>
                        </a:rPr>
                        <a:t>эффективного пространства  ДОУ через систему навигации и визуализации оптимизирован. </a:t>
                      </a:r>
                      <a:endParaRPr lang="ru-RU" sz="105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Малашина Н.А.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9630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3" name="Picture 3" descr="C:\Users\User\Desktop\схем сад черно 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28800"/>
            <a:ext cx="6264696" cy="449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187624" y="476672"/>
            <a:ext cx="7020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«Спагетти» текущих перемещений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7" name="Picture 2" descr="C:\Users\User\Desktop\image6_591ac646fee7897b1c712277_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505" y="5775567"/>
            <a:ext cx="246559" cy="34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V="1">
            <a:off x="5024784" y="4941168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H="1">
            <a:off x="4139952" y="4941168"/>
            <a:ext cx="8848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3995936" y="4725144"/>
            <a:ext cx="144016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3347864" y="4725144"/>
            <a:ext cx="648072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3347864" y="4869160"/>
            <a:ext cx="123450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4582368" y="4833156"/>
            <a:ext cx="997744" cy="2520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5580112" y="4725144"/>
            <a:ext cx="72008" cy="1080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5652120" y="4725144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 flipV="1">
            <a:off x="6084168" y="4581128"/>
            <a:ext cx="72008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394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3" name="Picture 3" descr="C:\Users\User\Desktop\схем сад черно 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28800"/>
            <a:ext cx="6264696" cy="4495841"/>
          </a:xfrm>
          <a:prstGeom prst="rect">
            <a:avLst/>
          </a:prstGeom>
          <a:noFill/>
          <a:ln w="190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187624" y="476672"/>
            <a:ext cx="7020780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«Спагетти» целевых перемещений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V="1">
            <a:off x="5004048" y="4941168"/>
            <a:ext cx="0" cy="100811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5004048" y="4941168"/>
            <a:ext cx="576064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5580112" y="4725144"/>
            <a:ext cx="0" cy="21602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580112" y="4725144"/>
            <a:ext cx="504056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6084168" y="4581128"/>
            <a:ext cx="0" cy="14401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C:\Users\User\Desktop\image6_591ac646fee7897b1c712277_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505" y="5775567"/>
            <a:ext cx="246559" cy="34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25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91264" cy="115699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До оптимизации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User\Desktop\двери бережл\до\IMG_20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2088232" cy="3312368"/>
          </a:xfrm>
          <a:prstGeom prst="rect">
            <a:avLst/>
          </a:prstGeom>
          <a:noFill/>
          <a:ln w="7620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двери бережл\до\IMG_20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644" y="2196108"/>
            <a:ext cx="2477415" cy="3312368"/>
          </a:xfrm>
          <a:prstGeom prst="rect">
            <a:avLst/>
          </a:prstGeom>
          <a:noFill/>
          <a:ln w="7620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двери бережл\до\IMG_20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525" y="2196108"/>
            <a:ext cx="2482907" cy="3312368"/>
          </a:xfrm>
          <a:prstGeom prst="rect">
            <a:avLst/>
          </a:prstGeom>
          <a:noFill/>
          <a:ln w="7620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0107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1942</TotalTime>
  <Words>1043</Words>
  <Application>Microsoft Office PowerPoint</Application>
  <PresentationFormat>Экран (4:3)</PresentationFormat>
  <Paragraphs>214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Открытая</vt:lpstr>
      <vt:lpstr>Муниципальное казённое дошкольное образовательное учреждение Починковский детский сад № 8 </vt:lpstr>
      <vt:lpstr> Карточка проекта  Организация  эффективного пространства  доу через систему навигации и визуализации» </vt:lpstr>
      <vt:lpstr>Презентация PowerPoint</vt:lpstr>
      <vt:lpstr>Разработка комплекса мероприятий  по устранению проблем</vt:lpstr>
      <vt:lpstr>Презентация PowerPoint</vt:lpstr>
      <vt:lpstr>План мероприятий по достижению целевых показателей</vt:lpstr>
      <vt:lpstr>Презентация PowerPoint</vt:lpstr>
      <vt:lpstr>Презентация PowerPoint</vt:lpstr>
      <vt:lpstr>До оптимизации</vt:lpstr>
      <vt:lpstr>До оптимизации</vt:lpstr>
      <vt:lpstr>До оптимизации</vt:lpstr>
      <vt:lpstr>После оптимизации</vt:lpstr>
      <vt:lpstr>После оптимизации</vt:lpstr>
      <vt:lpstr>После оптимизации</vt:lpstr>
      <vt:lpstr>После оптимизации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детский сад № 8 «Сказка»</dc:title>
  <dc:creator>1</dc:creator>
  <cp:lastModifiedBy>User</cp:lastModifiedBy>
  <cp:revision>111</cp:revision>
  <dcterms:created xsi:type="dcterms:W3CDTF">2019-12-03T11:40:09Z</dcterms:created>
  <dcterms:modified xsi:type="dcterms:W3CDTF">2023-03-31T11:50:54Z</dcterms:modified>
</cp:coreProperties>
</file>