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14" r:id="rId1"/>
  </p:sldMasterIdLst>
  <p:sldIdLst>
    <p:sldId id="282" r:id="rId2"/>
    <p:sldId id="261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36D4-C997-4509-849F-AA20BF8B8259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0C74-66A2-438B-AECF-49E91B6A8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869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36D4-C997-4509-849F-AA20BF8B8259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0C74-66A2-438B-AECF-49E91B6A8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666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36D4-C997-4509-849F-AA20BF8B8259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0C74-66A2-438B-AECF-49E91B6A8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831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36D4-C997-4509-849F-AA20BF8B8259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0C74-66A2-438B-AECF-49E91B6A8F3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2172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36D4-C997-4509-849F-AA20BF8B8259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0C74-66A2-438B-AECF-49E91B6A8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691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36D4-C997-4509-849F-AA20BF8B8259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0C74-66A2-438B-AECF-49E91B6A8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9779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36D4-C997-4509-849F-AA20BF8B8259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0C74-66A2-438B-AECF-49E91B6A8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6356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36D4-C997-4509-849F-AA20BF8B8259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0C74-66A2-438B-AECF-49E91B6A8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039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36D4-C997-4509-849F-AA20BF8B8259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0C74-66A2-438B-AECF-49E91B6A8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740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36D4-C997-4509-849F-AA20BF8B8259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0C74-66A2-438B-AECF-49E91B6A8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339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36D4-C997-4509-849F-AA20BF8B8259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0C74-66A2-438B-AECF-49E91B6A8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689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36D4-C997-4509-849F-AA20BF8B8259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0C74-66A2-438B-AECF-49E91B6A8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897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36D4-C997-4509-849F-AA20BF8B8259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0C74-66A2-438B-AECF-49E91B6A8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417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36D4-C997-4509-849F-AA20BF8B8259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0C74-66A2-438B-AECF-49E91B6A8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367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36D4-C997-4509-849F-AA20BF8B8259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0C74-66A2-438B-AECF-49E91B6A8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245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36D4-C997-4509-849F-AA20BF8B8259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0C74-66A2-438B-AECF-49E91B6A8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116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36D4-C997-4509-849F-AA20BF8B8259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50C74-66A2-438B-AECF-49E91B6A8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461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5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95D36D4-C997-4509-849F-AA20BF8B8259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50C74-66A2-438B-AECF-49E91B6A8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5425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730620" y="291700"/>
            <a:ext cx="1001016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МУНИЦИПАЛЬНОЕ БЮДЖЕТНОЕ ДОШКОЛЬНОЕ ОБРАЗОВАТЕЛЬНОЕ УЧРЕЖДЕНИЕ УЖОВСКИЙ ДЕТСКИЙ САД</a:t>
            </a:r>
            <a:endParaRPr lang="ru-RU" altLang="ru-RU" sz="200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en-US" sz="2000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4779818" y="910851"/>
            <a:ext cx="6234546" cy="57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b="1" dirty="0" smtClean="0">
              <a:solidFill>
                <a:prstClr val="black"/>
              </a:solidFill>
              <a:latin typeface="Monotype Corsiva" panose="03010101010201010101" pitchFamily="66" charset="0"/>
            </a:endParaRPr>
          </a:p>
          <a:p>
            <a:pPr algn="ctr">
              <a:lnSpc>
                <a:spcPct val="107000"/>
              </a:lnSpc>
              <a:spcBef>
                <a:spcPts val="750"/>
              </a:spcBef>
              <a:spcAft>
                <a:spcPts val="2250"/>
              </a:spcAft>
            </a:pP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Современные </a:t>
            </a:r>
            <a:r>
              <a:rPr lang="ru-RU" sz="3600" b="1" dirty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подходы к развитию социально-коммуникативных компетенций у детей дошкольного возраста</a:t>
            </a:r>
            <a:endParaRPr lang="ru-RU" sz="3600" dirty="0">
              <a:solidFill>
                <a:schemeClr val="bg2">
                  <a:lumMod val="7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Выполнила воспитатель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 err="1" smtClean="0">
                <a:solidFill>
                  <a:prstClr val="black"/>
                </a:solidFill>
                <a:cs typeface="Times New Roman" panose="02020603050405020304" pitchFamily="18" charset="0"/>
              </a:rPr>
              <a:t>Татаровская</a:t>
            </a:r>
            <a:r>
              <a:rPr lang="ru-RU" altLang="ru-RU" sz="20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 Ирина Михайловна</a:t>
            </a:r>
            <a:endParaRPr lang="ru-RU" altLang="ru-RU" sz="2000" b="1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en-US" sz="2000" b="1" i="1" dirty="0" smtClean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en-US" sz="2000" b="1" i="1" dirty="0" smtClean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en-US" sz="2000" b="1" i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endParaRPr lang="ru-RU" altLang="ru-RU" sz="4000" b="1" dirty="0" smtClean="0">
              <a:solidFill>
                <a:prstClr val="black"/>
              </a:solidFill>
              <a:latin typeface="Monotype Corsiva" panose="03010101010201010101" pitchFamily="66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 err="1" smtClean="0">
                <a:solidFill>
                  <a:prstClr val="black"/>
                </a:solidFill>
                <a:cs typeface="Times New Roman" panose="02020603050405020304" pitchFamily="18" charset="0"/>
              </a:rPr>
              <a:t>п.Ужовка</a:t>
            </a:r>
            <a:r>
              <a:rPr lang="ru-RU" altLang="ru-RU" sz="18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18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    </a:t>
            </a:r>
            <a:r>
              <a:rPr lang="ru-RU" altLang="ru-RU" sz="18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2024г. </a:t>
            </a:r>
            <a:endParaRPr lang="ru-RU" altLang="ru-RU" sz="1800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20" y="1444443"/>
            <a:ext cx="4388666" cy="4633415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05792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04717" y="1637730"/>
            <a:ext cx="8256895" cy="1296539"/>
          </a:xfrm>
          <a:prstGeom prst="roundRect">
            <a:avLst/>
          </a:prstGeom>
          <a:solidFill>
            <a:schemeClr val="tx2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социально-коммуникативных компетенций - это длительный процесс, требующий последовательности и системности.</a:t>
            </a:r>
            <a:endParaRPr lang="ru-RU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261815" y="150125"/>
            <a:ext cx="4408227" cy="1119116"/>
          </a:xfrm>
          <a:prstGeom prst="ellipse">
            <a:avLst/>
          </a:prstGeom>
          <a:ln w="381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Важно помнить:</a:t>
            </a:r>
            <a:endParaRPr lang="ru-RU" sz="28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4717" y="3302758"/>
            <a:ext cx="8256896" cy="1351129"/>
          </a:xfrm>
          <a:prstGeom prst="roundRect">
            <a:avLst/>
          </a:prstGeom>
          <a:solidFill>
            <a:schemeClr val="tx2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Необходимо учитывать индивидуальные особенности ребенка и создавать благоприятную атмосферу для его развития.</a:t>
            </a:r>
            <a:endParaRPr lang="ru-RU" sz="24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4718" y="5227093"/>
            <a:ext cx="9853684" cy="1337480"/>
          </a:xfrm>
          <a:prstGeom prst="roundRect">
            <a:avLst/>
          </a:prstGeom>
          <a:solidFill>
            <a:schemeClr val="tx2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Важно не только обучать ребенка новым навыкам, но и воспитывать в нем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эмпатию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доброжелательность, уважение к другим людям.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397" y="1405719"/>
            <a:ext cx="2947916" cy="3589362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757820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323832" y="122830"/>
            <a:ext cx="8024883" cy="1405719"/>
          </a:xfrm>
          <a:prstGeom prst="ellipse">
            <a:avLst/>
          </a:prstGeom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Примеры современных программ и методик:</a:t>
            </a:r>
            <a:endParaRPr lang="ru-RU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4967" y="1937982"/>
            <a:ext cx="7710985" cy="3753134"/>
          </a:xfrm>
          <a:prstGeom prst="roundRect">
            <a:avLst/>
          </a:prstGeom>
          <a:solidFill>
            <a:schemeClr val="tx2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Программа "Развитие социально-коммуникативных компетенций дошкольников" (Е.В. Панько, Н.М. Малышева)</a:t>
            </a:r>
            <a:endParaRPr lang="ru-RU" sz="2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Методика "Социально-эмоциональное развитие дошкольника" (Л.В. Симонова, И.С. Симонова)</a:t>
            </a:r>
            <a:endParaRPr lang="ru-RU" sz="2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Проект "Мир общения" (Л.А.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Венгер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А.Г.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Газман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90838" y="2362768"/>
            <a:ext cx="5009384" cy="2903562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104576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18615" y="191068"/>
            <a:ext cx="5650173" cy="622337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Современные подходы к развитию социально-коммуникативных компетенций у детей дошкольного возраста обеспечивают комплексный подход к развитию личности ребенка, формируя у него необходимые навыки для успешной социализации в будущем.</a:t>
            </a:r>
            <a:endParaRPr lang="ru-RU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современном мире, где взаимодействие становится ключевым фактором успеха, развитие социально-коммуникативных компетенций у детей дошкольного возраста имеет решающее значение. </a:t>
            </a:r>
            <a:endParaRPr lang="ru-RU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2775" y="1924336"/>
            <a:ext cx="5709141" cy="3916907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085063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8132" y="641445"/>
            <a:ext cx="3544886" cy="19613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Игровой подход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96693" y="544957"/>
            <a:ext cx="6767428" cy="2057878"/>
          </a:xfrm>
          <a:prstGeom prst="rect">
            <a:avLst/>
          </a:prstGeom>
          <a:solidFill>
            <a:schemeClr val="tx2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Дидактические </a:t>
            </a:r>
            <a:r>
              <a:rPr lang="ru-RU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игры</a:t>
            </a:r>
            <a:r>
              <a:rPr lang="ru-RU" sz="2400" b="1" dirty="0">
                <a:solidFill>
                  <a:schemeClr val="bg2"/>
                </a:solidFill>
                <a:latin typeface="Times New Roman"/>
                <a:ea typeface="Times New Roman"/>
                <a:cs typeface="Times New Roman"/>
              </a:rPr>
              <a:t>: используют игровой материал (куклы, фигурки, карточки) для обучения правилам поведения, этикету, умению взаимодействовать в группе.</a:t>
            </a:r>
            <a:endParaRPr lang="ru-RU" sz="2400" b="1" dirty="0">
              <a:solidFill>
                <a:schemeClr val="bg2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3823855" y="1392072"/>
            <a:ext cx="870204" cy="6277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806" y="2866984"/>
            <a:ext cx="4010511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8132" y="3079767"/>
            <a:ext cx="3889612" cy="2917209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737" y="3248167"/>
            <a:ext cx="3070749" cy="3212834"/>
          </a:xfrm>
          <a:prstGeom prst="rect">
            <a:avLst/>
          </a:prstGeom>
          <a:ln w="57150">
            <a:solidFill>
              <a:srgbClr val="FF0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28501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7292" y="70241"/>
            <a:ext cx="9296400" cy="1366528"/>
          </a:xfrm>
          <a:prstGeom prst="rect">
            <a:avLst/>
          </a:prstGeom>
          <a:solidFill>
            <a:schemeClr val="tx2"/>
          </a:solidFill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Ролевые </a:t>
            </a:r>
            <a:r>
              <a:rPr lang="ru-RU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игры</a:t>
            </a:r>
            <a:r>
              <a:rPr lang="ru-RU" sz="2400" b="1" dirty="0">
                <a:solidFill>
                  <a:schemeClr val="bg2"/>
                </a:solidFill>
                <a:latin typeface="Times New Roman"/>
                <a:ea typeface="Times New Roman"/>
                <a:cs typeface="Times New Roman"/>
              </a:rPr>
              <a:t>: помогают детям проигрывать различные социальные роли, развивая </a:t>
            </a:r>
            <a:r>
              <a:rPr lang="ru-RU" sz="2400" b="1" dirty="0" err="1">
                <a:solidFill>
                  <a:schemeClr val="bg2"/>
                </a:solidFill>
                <a:latin typeface="Times New Roman"/>
                <a:ea typeface="Times New Roman"/>
                <a:cs typeface="Times New Roman"/>
              </a:rPr>
              <a:t>эмпатию</a:t>
            </a:r>
            <a:r>
              <a:rPr lang="ru-RU" sz="2400" b="1" dirty="0">
                <a:solidFill>
                  <a:schemeClr val="bg2"/>
                </a:solidFill>
                <a:latin typeface="Times New Roman"/>
                <a:ea typeface="Times New Roman"/>
                <a:cs typeface="Times New Roman"/>
              </a:rPr>
              <a:t>, понимание эмоций других, умение решать конфликтные ситуации.</a:t>
            </a:r>
            <a:endParaRPr lang="ru-RU" sz="2400" b="1" dirty="0">
              <a:solidFill>
                <a:schemeClr val="bg2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48" y="1879147"/>
            <a:ext cx="2768600" cy="2133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48" y="4368573"/>
            <a:ext cx="3364323" cy="239854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44229" y="2893428"/>
            <a:ext cx="4381262" cy="246446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429" y="1879147"/>
            <a:ext cx="2694783" cy="2845253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479" y="2238232"/>
            <a:ext cx="2749531" cy="4189863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127376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056" y="249382"/>
            <a:ext cx="9767454" cy="1366528"/>
          </a:xfrm>
          <a:prstGeom prst="rect">
            <a:avLst/>
          </a:prstGeom>
          <a:solidFill>
            <a:schemeClr val="tx2"/>
          </a:solidFill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Театрализованная </a:t>
            </a:r>
            <a:r>
              <a:rPr lang="ru-RU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деятельность</a:t>
            </a:r>
            <a:r>
              <a:rPr lang="ru-RU" sz="2400" b="1" dirty="0">
                <a:solidFill>
                  <a:schemeClr val="bg2"/>
                </a:solidFill>
                <a:latin typeface="Times New Roman"/>
                <a:ea typeface="Times New Roman"/>
                <a:cs typeface="Times New Roman"/>
              </a:rPr>
              <a:t>: позволяет детям выражать свои эмоции через образы, развивает творческие способности, коммуникативные навыки, учит работать в команде.</a:t>
            </a:r>
            <a:endParaRPr lang="ru-RU" sz="2400" b="1" dirty="0">
              <a:solidFill>
                <a:schemeClr val="bg2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92" y="2199162"/>
            <a:ext cx="3691511" cy="260350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923" y="1907536"/>
            <a:ext cx="4249003" cy="3186752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382" y="2209191"/>
            <a:ext cx="3536361" cy="4278983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522771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250050" y="109183"/>
            <a:ext cx="3598619" cy="1692322"/>
          </a:xfrm>
          <a:prstGeom prst="ellips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2. 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Проектный         подход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lang="ru-RU" sz="2800" b="1" dirty="0">
              <a:solidFill>
                <a:srgbClr val="C0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49421" y="346365"/>
            <a:ext cx="7233313" cy="1823629"/>
          </a:xfrm>
          <a:prstGeom prst="rect">
            <a:avLst/>
          </a:prstGeom>
          <a:solidFill>
            <a:schemeClr val="tx2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Совместные проекты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участвуют в решении общей задачи, развивают навыки сотрудничества, планирования, распределения обязанностей, презентации результатов.</a:t>
            </a:r>
            <a:endParaRPr lang="ru-RU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26" y="1957172"/>
            <a:ext cx="3976048" cy="298203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045" y="2831270"/>
            <a:ext cx="2850676" cy="380090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692" y="2592434"/>
            <a:ext cx="4686300" cy="322897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15" name="Стрелка вправо 14"/>
          <p:cNvSpPr/>
          <p:nvPr/>
        </p:nvSpPr>
        <p:spPr>
          <a:xfrm>
            <a:off x="3962400" y="746251"/>
            <a:ext cx="67329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099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420" y="145008"/>
            <a:ext cx="9648967" cy="1506371"/>
          </a:xfrm>
          <a:prstGeom prst="rect">
            <a:avLst/>
          </a:prstGeom>
          <a:solidFill>
            <a:schemeClr val="tx2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Исследовательская деятельность: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позволяет детям задавать вопросы, искать ответы, делать выводы, развивая критическое мышление, любознательность, навыки взаимодействия.</a:t>
            </a:r>
            <a:endParaRPr lang="ru-RU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75976" y="2452106"/>
            <a:ext cx="3484540" cy="2183718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1" y="2254282"/>
            <a:ext cx="2019870" cy="4003216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125" y="1801695"/>
            <a:ext cx="3576014" cy="2682011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790" y="4162702"/>
            <a:ext cx="3423314" cy="2567485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148" y="2784143"/>
            <a:ext cx="2910857" cy="347335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50127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45909" y="163773"/>
            <a:ext cx="4217159" cy="1692323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Интерактивные методы:</a:t>
            </a:r>
            <a:endParaRPr lang="ru-RU" sz="24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99546" y="709685"/>
            <a:ext cx="7001302" cy="1733264"/>
          </a:xfrm>
          <a:prstGeom prst="rect">
            <a:avLst/>
          </a:prstGeom>
          <a:solidFill>
            <a:schemeClr val="tx2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Дискуссии: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учат детей выражать свою точку зрения, аргументировать ее, уважать мнение других, развивают навыки активного слушания.</a:t>
            </a:r>
            <a:endParaRPr lang="ru-RU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99547" y="2797791"/>
            <a:ext cx="7001302" cy="1487606"/>
          </a:xfrm>
          <a:prstGeom prst="rect">
            <a:avLst/>
          </a:prstGeom>
          <a:solidFill>
            <a:schemeClr val="tx2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Дебаты: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развивают умение отстаивать свою позицию, находить компромисс, аргументировать свою точку зрения.</a:t>
            </a:r>
            <a:endParaRPr lang="ru-RU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99546" y="4640239"/>
            <a:ext cx="7001302" cy="1760561"/>
          </a:xfrm>
          <a:prstGeom prst="rect">
            <a:avLst/>
          </a:prstGeom>
          <a:solidFill>
            <a:schemeClr val="tx2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Тренинги: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помогают детям освоить практические навыки коммуникации, преодоления трудностей в общении, решения конфликтных ситуаций.</a:t>
            </a:r>
            <a:endParaRPr lang="ru-RU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34" y="2424374"/>
            <a:ext cx="2982320" cy="3976426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cxnSp>
        <p:nvCxnSpPr>
          <p:cNvPr id="11" name="Прямая со стрелкой 10"/>
          <p:cNvCxnSpPr>
            <a:stCxn id="2" idx="5"/>
          </p:cNvCxnSpPr>
          <p:nvPr/>
        </p:nvCxnSpPr>
        <p:spPr>
          <a:xfrm>
            <a:off x="4145479" y="1608261"/>
            <a:ext cx="904193" cy="8824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7035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2879678" y="272956"/>
            <a:ext cx="6741994" cy="1132764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Психолого-педагогическая поддержка:</a:t>
            </a:r>
            <a:endParaRPr lang="ru-RU" sz="28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36275" y="1678674"/>
            <a:ext cx="6469038" cy="2006221"/>
          </a:xfrm>
          <a:prstGeom prst="rect">
            <a:avLst/>
          </a:prstGeom>
          <a:solidFill>
            <a:schemeClr val="tx2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Индивидуальные консультации: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помогают родителям и педагогам решать проблемы, связанные с коммуникативным развитием ребенка.</a:t>
            </a:r>
            <a:endParaRPr lang="ru-RU" sz="24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36275" y="3957850"/>
            <a:ext cx="6469038" cy="2647665"/>
          </a:xfrm>
          <a:prstGeom prst="rect">
            <a:avLst/>
          </a:prstGeom>
          <a:solidFill>
            <a:schemeClr val="tx2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Групповые занятия: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проводятся с детьми, испытывающими трудности в общении, помогают им освоить необходимые навыки, увереннее чувствовать себя в социальном окружении.</a:t>
            </a:r>
            <a:endParaRPr lang="ru-RU" sz="24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7" y="1054775"/>
            <a:ext cx="2306472" cy="290307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779" y="3057100"/>
            <a:ext cx="2620370" cy="354841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119254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425588" y="245660"/>
            <a:ext cx="5923128" cy="1187355"/>
          </a:xfrm>
          <a:prstGeom prst="ellipse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Использование современных технологий:</a:t>
            </a:r>
            <a:endParaRPr lang="ru-RU" sz="24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63069" y="1596788"/>
            <a:ext cx="6987653" cy="1419367"/>
          </a:xfrm>
          <a:prstGeom prst="rect">
            <a:avLst/>
          </a:prstGeom>
          <a:solidFill>
            <a:schemeClr val="tx2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Онлайн-платформы: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предоставляют доступ к играм, видеоматериалам, информации, позволяющей развивать коммуникативные навыки.</a:t>
            </a:r>
            <a:endParaRPr lang="ru-RU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63069" y="3493827"/>
            <a:ext cx="6987653" cy="1528549"/>
          </a:xfrm>
          <a:prstGeom prst="rect">
            <a:avLst/>
          </a:prstGeom>
          <a:solidFill>
            <a:schemeClr val="tx2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Мобильные приложения: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помогают детям играть, учиться общаться с другими детьми, развивать социальные навыки.</a:t>
            </a:r>
            <a:endParaRPr lang="ru-RU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5" y="109182"/>
            <a:ext cx="2702256" cy="3241180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2356" y="3493826"/>
            <a:ext cx="4483291" cy="312874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6514822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2033</TotalTime>
  <Words>466</Words>
  <Application>Microsoft Office PowerPoint</Application>
  <PresentationFormat>Широкоэкранный</PresentationFormat>
  <Paragraphs>36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Century Gothic</vt:lpstr>
      <vt:lpstr>Monotype Corsiva</vt:lpstr>
      <vt:lpstr>Times New Roman</vt:lpstr>
      <vt:lpstr>Wingdings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 Татаровская</dc:creator>
  <cp:lastModifiedBy>1</cp:lastModifiedBy>
  <cp:revision>141</cp:revision>
  <dcterms:created xsi:type="dcterms:W3CDTF">2017-02-06T12:22:20Z</dcterms:created>
  <dcterms:modified xsi:type="dcterms:W3CDTF">2024-10-03T04:09:15Z</dcterms:modified>
</cp:coreProperties>
</file>